
<file path=[Content_Types].xml><?xml version="1.0" encoding="utf-8"?>
<Types xmlns="http://schemas.openxmlformats.org/package/2006/content-types">
  <Override PartName="/ppt/notesSlides/notesSlide31.xml" ContentType="application/vnd.openxmlformats-officedocument.presentationml.notes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35.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p:sldMasterIdLst>
    <p:sldMasterId id="2147483656" r:id="rId1"/>
  </p:sldMasterIdLst>
  <p:notesMasterIdLst>
    <p:notesMasterId r:id="rId42"/>
  </p:notesMasterIdLst>
  <p:handoutMasterIdLst>
    <p:handoutMasterId r:id="rId43"/>
  </p:handoutMasterIdLst>
  <p:sldIdLst>
    <p:sldId id="336" r:id="rId2"/>
    <p:sldId id="413" r:id="rId3"/>
    <p:sldId id="398" r:id="rId4"/>
    <p:sldId id="454" r:id="rId5"/>
    <p:sldId id="455" r:id="rId6"/>
    <p:sldId id="399" r:id="rId7"/>
    <p:sldId id="407" r:id="rId8"/>
    <p:sldId id="456" r:id="rId9"/>
    <p:sldId id="496" r:id="rId10"/>
    <p:sldId id="467" r:id="rId11"/>
    <p:sldId id="468" r:id="rId12"/>
    <p:sldId id="497" r:id="rId13"/>
    <p:sldId id="429" r:id="rId14"/>
    <p:sldId id="445" r:id="rId15"/>
    <p:sldId id="469" r:id="rId16"/>
    <p:sldId id="434" r:id="rId17"/>
    <p:sldId id="446" r:id="rId18"/>
    <p:sldId id="447" r:id="rId19"/>
    <p:sldId id="448" r:id="rId20"/>
    <p:sldId id="449" r:id="rId21"/>
    <p:sldId id="450" r:id="rId22"/>
    <p:sldId id="452" r:id="rId23"/>
    <p:sldId id="498" r:id="rId24"/>
    <p:sldId id="504" r:id="rId25"/>
    <p:sldId id="507" r:id="rId26"/>
    <p:sldId id="484" r:id="rId27"/>
    <p:sldId id="471" r:id="rId28"/>
    <p:sldId id="470" r:id="rId29"/>
    <p:sldId id="500" r:id="rId30"/>
    <p:sldId id="501" r:id="rId31"/>
    <p:sldId id="499" r:id="rId32"/>
    <p:sldId id="465" r:id="rId33"/>
    <p:sldId id="502" r:id="rId34"/>
    <p:sldId id="472" r:id="rId35"/>
    <p:sldId id="473" r:id="rId36"/>
    <p:sldId id="494" r:id="rId37"/>
    <p:sldId id="485" r:id="rId38"/>
    <p:sldId id="503" r:id="rId39"/>
    <p:sldId id="505" r:id="rId40"/>
    <p:sldId id="506" r:id="rId41"/>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6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6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6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6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6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6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6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6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0000"/>
    <a:srgbClr val="A50021"/>
    <a:srgbClr val="990033"/>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inimized">
    <p:restoredLeft sz="15620"/>
    <p:restoredTop sz="94051" autoAdjust="0"/>
  </p:normalViewPr>
  <p:slideViewPr>
    <p:cSldViewPr>
      <p:cViewPr>
        <p:scale>
          <a:sx n="75" d="100"/>
          <a:sy n="75" d="100"/>
        </p:scale>
        <p:origin x="-1344" y="-680"/>
      </p:cViewPr>
      <p:guideLst>
        <p:guide orient="horz" pos="96"/>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notesMaster" Target="notesMasters/notes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368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368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368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63">
              <a:defRPr sz="1200">
                <a:latin typeface="Arial" charset="0"/>
                <a:ea typeface="+mn-ea"/>
                <a:cs typeface="+mn-cs"/>
              </a:defRPr>
            </a:lvl1pPr>
          </a:lstStyle>
          <a:p>
            <a:pPr>
              <a:defRPr/>
            </a:pPr>
            <a:fld id="{7F5DEE69-F7B1-47CF-A235-F631E3E7A10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3076" name="Rectangle 4"/>
          <p:cNvSpPr>
            <a:spLocks noGrp="1" noRo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63">
              <a:defRPr sz="1200">
                <a:latin typeface="Arial" charset="0"/>
                <a:ea typeface="+mn-ea"/>
                <a:cs typeface="+mn-cs"/>
              </a:defRPr>
            </a:lvl1pPr>
          </a:lstStyle>
          <a:p>
            <a:pPr>
              <a:defRPr/>
            </a:pPr>
            <a:fld id="{CC56AD00-BE3B-429D-9B17-A64B88D435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2"/>
          <p:cNvSpPr>
            <a:spLocks noGrp="1" noRot="1" noChangeArrowheads="1" noTextEdit="1"/>
          </p:cNvSpPr>
          <p:nvPr>
            <p:ph type="sldImg"/>
          </p:nvPr>
        </p:nvSpPr>
        <p:spPr>
          <a:ln/>
        </p:spPr>
      </p:sp>
      <p:sp>
        <p:nvSpPr>
          <p:cNvPr id="6146" name="Rectangle 3"/>
          <p:cNvSpPr>
            <a:spLocks noGrp="1" noChangeArrowheads="1"/>
          </p:cNvSpPr>
          <p:nvPr>
            <p:ph type="body" idx="1"/>
          </p:nvPr>
        </p:nvSpPr>
        <p:spPr>
          <a:noFill/>
          <a:ln/>
        </p:spPr>
        <p:txBody>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1302" tIns="45650" rIns="91302" bIns="45650" anchor="b">
            <a:prstTxWarp prst="textNoShape">
              <a:avLst/>
            </a:prstTxWarp>
          </a:bodyPr>
          <a:lstStyle/>
          <a:p>
            <a:pPr algn="r"/>
            <a:fld id="{633D2E62-E97B-4961-827A-81B03DF5648F}" type="slidenum">
              <a:rPr lang="en-US" sz="1200"/>
              <a:pPr algn="r"/>
              <a:t>9</a:t>
            </a:fld>
            <a:endParaRPr lang="en-US" sz="1200"/>
          </a:p>
        </p:txBody>
      </p:sp>
      <p:sp>
        <p:nvSpPr>
          <p:cNvPr id="406531" name="Rectangle 2"/>
          <p:cNvSpPr>
            <a:spLocks noGrp="1" noRot="1" noChangeAspect="1" noChangeArrowheads="1" noTextEdit="1"/>
          </p:cNvSpPr>
          <p:nvPr>
            <p:ph type="sldImg"/>
          </p:nvPr>
        </p:nvSpPr>
        <p:spPr bwMode="auto">
          <a:xfrm>
            <a:off x="1182688" y="698500"/>
            <a:ext cx="4648200" cy="3486150"/>
          </a:xfrm>
          <a:prstGeom prst="rect">
            <a:avLst/>
          </a:prstGeom>
          <a:solidFill>
            <a:srgbClr val="FFFFFF"/>
          </a:solidFill>
          <a:ln>
            <a:solidFill>
              <a:srgbClr val="000000"/>
            </a:solidFill>
            <a:miter lim="800000"/>
            <a:headEnd/>
            <a:tailEnd/>
          </a:ln>
        </p:spPr>
      </p:sp>
      <p:sp>
        <p:nvSpPr>
          <p:cNvPr id="27652" name="Rectangle 3"/>
          <p:cNvSpPr>
            <a:spLocks noGrp="1" noChangeArrowheads="1"/>
          </p:cNvSpPr>
          <p:nvPr>
            <p:ph type="body" idx="1"/>
          </p:nvPr>
        </p:nvSpPr>
        <p:spPr>
          <a:xfrm>
            <a:off x="935038" y="4414838"/>
            <a:ext cx="5140325" cy="4183062"/>
          </a:xfrm>
          <a:solidFill>
            <a:srgbClr val="FFFFFF"/>
          </a:solidFill>
          <a:ln>
            <a:solidFill>
              <a:srgbClr val="000000"/>
            </a:solidFill>
          </a:ln>
        </p:spPr>
        <p:txBody>
          <a:bodyPr lIns="91302" tIns="45650" rIns="91302" bIns="45650">
            <a:prstTxWarp prst="textNoShape">
              <a:avLst/>
            </a:prstTxWarp>
          </a:bodyPr>
          <a:lstStyle/>
          <a:p>
            <a:pPr marL="227013" indent="-227013">
              <a:defRPr/>
            </a:pPr>
            <a:endParaRPr lang="en-US">
              <a:latin typeface="Arial" pitchFamily="84" charset="0"/>
              <a:ea typeface="ＭＳ Ｐゴシック" pitchFamily="84" charset="-128"/>
              <a:cs typeface="ＭＳ Ｐゴシック" pitchFamily="84" charset="-128"/>
            </a:endParaRPr>
          </a:p>
          <a:p>
            <a:pPr marL="989013" lvl="1" indent="-531813">
              <a:spcBef>
                <a:spcPct val="20000"/>
              </a:spcBef>
              <a:buClr>
                <a:schemeClr val="tx1"/>
              </a:buClr>
              <a:buFont typeface="Wingdings" pitchFamily="84" charset="2"/>
              <a:buChar char="§"/>
              <a:defRPr/>
            </a:pPr>
            <a:r>
              <a:rPr lang="en-US" sz="1400">
                <a:effectLst>
                  <a:outerShdw blurRad="38100" dist="38100" dir="2700000" algn="tl">
                    <a:srgbClr val="DDDDDD"/>
                  </a:outerShdw>
                </a:effectLst>
                <a:latin typeface="Eurostile" pitchFamily="84" charset="0"/>
                <a:ea typeface="ＭＳ Ｐゴシック" pitchFamily="84" charset="-128"/>
              </a:rPr>
              <a:t>We have a huge demographic shift occurring as the baby boomers age into Social Security and the Medicare system. </a:t>
            </a:r>
          </a:p>
          <a:p>
            <a:pPr marL="989013" lvl="1" indent="-531813">
              <a:spcBef>
                <a:spcPct val="20000"/>
              </a:spcBef>
              <a:buClr>
                <a:schemeClr val="tx1"/>
              </a:buClr>
              <a:buFont typeface="Wingdings" pitchFamily="84" charset="2"/>
              <a:buChar char="§"/>
              <a:defRPr/>
            </a:pPr>
            <a:endParaRPr lang="en-US" sz="1400">
              <a:effectLst>
                <a:outerShdw blurRad="38100" dist="38100" dir="2700000" algn="tl">
                  <a:srgbClr val="DDDDDD"/>
                </a:outerShdw>
              </a:effectLst>
              <a:latin typeface="Eurostile" pitchFamily="84" charset="0"/>
              <a:ea typeface="ＭＳ Ｐゴシック" pitchFamily="84" charset="-128"/>
            </a:endParaRPr>
          </a:p>
          <a:p>
            <a:pPr marL="989013" lvl="1" indent="-531813">
              <a:spcBef>
                <a:spcPct val="20000"/>
              </a:spcBef>
              <a:buClr>
                <a:schemeClr val="tx1"/>
              </a:buClr>
              <a:buFont typeface="Wingdings" pitchFamily="84" charset="2"/>
              <a:buChar char="§"/>
              <a:defRPr/>
            </a:pPr>
            <a:r>
              <a:rPr lang="en-US" sz="1400">
                <a:effectLst>
                  <a:outerShdw blurRad="38100" dist="38100" dir="2700000" algn="tl">
                    <a:srgbClr val="DDDDDD"/>
                  </a:outerShdw>
                </a:effectLst>
                <a:latin typeface="Eurostile" pitchFamily="84" charset="0"/>
                <a:ea typeface="ＭＳ Ｐゴシック" pitchFamily="84" charset="-128"/>
              </a:rPr>
              <a:t>76 million people were born between 1948 and 1964. </a:t>
            </a:r>
          </a:p>
          <a:p>
            <a:pPr marL="989013" lvl="1" indent="-531813">
              <a:spcBef>
                <a:spcPct val="20000"/>
              </a:spcBef>
              <a:buClr>
                <a:schemeClr val="tx1"/>
              </a:buClr>
              <a:buFont typeface="Wingdings" pitchFamily="84" charset="2"/>
              <a:buChar char="§"/>
              <a:defRPr/>
            </a:pPr>
            <a:endParaRPr lang="en-US" sz="1400">
              <a:effectLst>
                <a:outerShdw blurRad="38100" dist="38100" dir="2700000" algn="tl">
                  <a:srgbClr val="DDDDDD"/>
                </a:outerShdw>
              </a:effectLst>
              <a:latin typeface="Eurostile" pitchFamily="84" charset="0"/>
              <a:ea typeface="ＭＳ Ｐゴシック" pitchFamily="84" charset="-128"/>
            </a:endParaRPr>
          </a:p>
          <a:p>
            <a:pPr marL="989013" lvl="1" indent="-531813">
              <a:spcBef>
                <a:spcPct val="20000"/>
              </a:spcBef>
              <a:buClr>
                <a:schemeClr val="tx1"/>
              </a:buClr>
              <a:buFont typeface="Wingdings" pitchFamily="84" charset="2"/>
              <a:buChar char="§"/>
              <a:defRPr/>
            </a:pPr>
            <a:r>
              <a:rPr lang="en-US" sz="1400">
                <a:effectLst>
                  <a:outerShdw blurRad="38100" dist="38100" dir="2700000" algn="tl">
                    <a:srgbClr val="DDDDDD"/>
                  </a:outerShdw>
                </a:effectLst>
                <a:latin typeface="Eurostile" pitchFamily="84" charset="0"/>
                <a:ea typeface="ＭＳ Ｐゴシック" pitchFamily="84" charset="-128"/>
              </a:rPr>
              <a:t>The first boomers have hit Social Security already; it has been called the “silver Tsunami”</a:t>
            </a:r>
          </a:p>
          <a:p>
            <a:pPr marL="989013" lvl="1" indent="-531813">
              <a:spcBef>
                <a:spcPct val="20000"/>
              </a:spcBef>
              <a:buClr>
                <a:schemeClr val="tx1"/>
              </a:buClr>
              <a:buFont typeface="Wingdings" pitchFamily="84" charset="2"/>
              <a:buChar char="§"/>
              <a:defRPr/>
            </a:pPr>
            <a:endParaRPr lang="en-US" sz="1400">
              <a:effectLst>
                <a:outerShdw blurRad="38100" dist="38100" dir="2700000" algn="tl">
                  <a:srgbClr val="DDDDDD"/>
                </a:outerShdw>
              </a:effectLst>
              <a:latin typeface="Eurostile" pitchFamily="84" charset="0"/>
              <a:ea typeface="ＭＳ Ｐゴシック" pitchFamily="84" charset="-128"/>
            </a:endParaRPr>
          </a:p>
          <a:p>
            <a:pPr marL="989013" lvl="1" indent="-531813">
              <a:spcBef>
                <a:spcPct val="20000"/>
              </a:spcBef>
              <a:buClr>
                <a:schemeClr val="tx1"/>
              </a:buClr>
              <a:buFont typeface="Wingdings" pitchFamily="84" charset="2"/>
              <a:buChar char="§"/>
              <a:defRPr/>
            </a:pPr>
            <a:r>
              <a:rPr lang="en-US" sz="1400">
                <a:effectLst>
                  <a:outerShdw blurRad="38100" dist="38100" dir="2700000" algn="tl">
                    <a:srgbClr val="DDDDDD"/>
                  </a:outerShdw>
                </a:effectLst>
                <a:latin typeface="Eurostile" pitchFamily="84" charset="0"/>
                <a:ea typeface="ＭＳ Ｐゴシック" pitchFamily="84" charset="-128"/>
              </a:rPr>
              <a:t>The boomers begin to hit Medicare in 2011. </a:t>
            </a:r>
          </a:p>
          <a:p>
            <a:pPr marL="989013" lvl="1" indent="-531813">
              <a:spcBef>
                <a:spcPct val="20000"/>
              </a:spcBef>
              <a:buClr>
                <a:schemeClr val="tx1"/>
              </a:buClr>
              <a:buFont typeface="Wingdings" pitchFamily="84" charset="2"/>
              <a:buChar char="§"/>
              <a:defRPr/>
            </a:pPr>
            <a:endParaRPr lang="en-US" sz="1400">
              <a:effectLst>
                <a:outerShdw blurRad="38100" dist="38100" dir="2700000" algn="tl">
                  <a:srgbClr val="DDDDDD"/>
                </a:outerShdw>
              </a:effectLst>
              <a:latin typeface="Eurostile" pitchFamily="84" charset="0"/>
              <a:ea typeface="ＭＳ Ｐゴシック" pitchFamily="84" charset="-128"/>
            </a:endParaRPr>
          </a:p>
          <a:p>
            <a:pPr marL="989013" lvl="1" indent="-531813">
              <a:spcBef>
                <a:spcPct val="20000"/>
              </a:spcBef>
              <a:buClr>
                <a:schemeClr val="tx1"/>
              </a:buClr>
              <a:buFont typeface="Wingdings" pitchFamily="84" charset="2"/>
              <a:buChar char="§"/>
              <a:defRPr/>
            </a:pPr>
            <a:r>
              <a:rPr lang="en-US" sz="1400">
                <a:effectLst>
                  <a:outerShdw blurRad="38100" dist="38100" dir="2700000" algn="tl">
                    <a:srgbClr val="DDDDDD"/>
                  </a:outerShdw>
                </a:effectLst>
                <a:latin typeface="Eurostile" pitchFamily="84" charset="0"/>
                <a:ea typeface="ＭＳ Ｐゴシック" pitchFamily="84" charset="-128"/>
              </a:rPr>
              <a:t>And even though we know this shift is coming, we’re still afraid to talk about changes, as if talking about them are worse than ignoring them and letting the crisis occur.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78" name="Rectangle 2"/>
          <p:cNvSpPr>
            <a:spLocks noGrp="1" noRot="1" noChangeArrowheads="1" noTextEdit="1"/>
          </p:cNvSpPr>
          <p:nvPr>
            <p:ph type="sldImg"/>
          </p:nvPr>
        </p:nvSpPr>
        <p:spPr bwMode="auto">
          <a:xfrm>
            <a:off x="1182688" y="696913"/>
            <a:ext cx="4646612" cy="3484562"/>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700088" y="4416425"/>
            <a:ext cx="5610225" cy="4183063"/>
          </a:xfrm>
          <a:prstGeom prst="rect">
            <a:avLst/>
          </a:prstGeom>
          <a:noFill/>
          <a:ln>
            <a:solidFill>
              <a:srgbClr val="000000"/>
            </a:solidFill>
            <a:miter lim="800000"/>
            <a:headEnd/>
            <a:tailEnd/>
          </a:ln>
        </p:spPr>
        <p:txBody>
          <a:bodyPr lIns="92359" tIns="46179" rIns="92359" bIns="4617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82"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1435" tIns="45718" rIns="91435" bIns="45718" anchor="b">
            <a:prstTxWarp prst="textNoShape">
              <a:avLst/>
            </a:prstTxWarp>
          </a:bodyPr>
          <a:lstStyle/>
          <a:p>
            <a:pPr algn="r"/>
            <a:fld id="{65D4EC52-CD4B-4FB0-9E0F-BD2F94D58A2F}" type="slidenum">
              <a:rPr lang="en-US" sz="1200"/>
              <a:pPr algn="r"/>
              <a:t>11</a:t>
            </a:fld>
            <a:endParaRPr lang="en-US" sz="1200"/>
          </a:p>
        </p:txBody>
      </p:sp>
      <p:sp>
        <p:nvSpPr>
          <p:cNvPr id="481283" name="Rectangle 2"/>
          <p:cNvSpPr>
            <a:spLocks noRo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81284"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1435" tIns="45718" rIns="91435" bIns="45718">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0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BF2DF0BB-35FD-4140-A1AC-402F52AEA739}" type="slidenum">
              <a:rPr lang="en-US" sz="1200"/>
              <a:pPr algn="r"/>
              <a:t>12</a:t>
            </a:fld>
            <a:endParaRPr lang="en-US" sz="1200"/>
          </a:p>
        </p:txBody>
      </p:sp>
      <p:sp>
        <p:nvSpPr>
          <p:cNvPr id="375810" name="Rectangle 2"/>
          <p:cNvSpPr>
            <a:spLocks noGrp="1" noRot="1" noChangeArrowheads="1" noTextEdit="1"/>
          </p:cNvSpPr>
          <p:nvPr>
            <p:ph type="sldImg"/>
          </p:nvPr>
        </p:nvSpPr>
        <p:spPr>
          <a:xfrm>
            <a:off x="1181100" y="696913"/>
            <a:ext cx="4648200" cy="3486150"/>
          </a:xfrm>
          <a:solidFill>
            <a:srgbClr val="FFFFFF"/>
          </a:solidFill>
          <a:ln/>
        </p:spPr>
      </p:sp>
      <p:sp>
        <p:nvSpPr>
          <p:cNvPr id="3758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09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4E9FEF38-E732-4DE3-82C9-A8FC9DD00C78}" type="slidenum">
              <a:rPr lang="en-US" sz="1200"/>
              <a:pPr algn="r"/>
              <a:t>13</a:t>
            </a:fld>
            <a:endParaRPr lang="en-US" sz="1200"/>
          </a:p>
        </p:txBody>
      </p:sp>
      <p:sp>
        <p:nvSpPr>
          <p:cNvPr id="3880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B42CD50E-859A-4E24-BF8D-E009B84162CF}" type="slidenum">
              <a:rPr lang="en-US" sz="1200"/>
              <a:pPr algn="r"/>
              <a:t>13</a:t>
            </a:fld>
            <a:endParaRPr lang="en-US" sz="1200"/>
          </a:p>
        </p:txBody>
      </p:sp>
      <p:sp>
        <p:nvSpPr>
          <p:cNvPr id="38809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388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7666" name="Placeholder 2"/>
          <p:cNvSpPr>
            <a:spLocks noGrp="1" noRot="1" noChangeArrowheads="1" noTextEdit="1"/>
          </p:cNvSpPr>
          <p:nvPr>
            <p:ph type="sldImg"/>
          </p:nvPr>
        </p:nvSpPr>
        <p:spPr>
          <a:ln/>
        </p:spPr>
      </p:sp>
      <p:sp>
        <p:nvSpPr>
          <p:cNvPr id="497667"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014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B1744FB9-3B58-4286-A532-C555C6A4CA16}" type="slidenum">
              <a:rPr lang="en-US" sz="1200"/>
              <a:pPr algn="r"/>
              <a:t>15</a:t>
            </a:fld>
            <a:endParaRPr lang="en-US" sz="1200"/>
          </a:p>
        </p:txBody>
      </p:sp>
      <p:sp>
        <p:nvSpPr>
          <p:cNvPr id="3901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85607AF9-CBFA-47D4-AFD9-54A4F9C54790}" type="slidenum">
              <a:rPr lang="en-US" sz="1200"/>
              <a:pPr algn="r"/>
              <a:t>15</a:t>
            </a:fld>
            <a:endParaRPr lang="en-US" sz="1200"/>
          </a:p>
        </p:txBody>
      </p:sp>
      <p:sp>
        <p:nvSpPr>
          <p:cNvPr id="390147" name="Rectangle 2"/>
          <p:cNvSpPr>
            <a:spLocks noGrp="1" noRot="1" noChangeArrowheads="1" noTextEdit="1"/>
          </p:cNvSpPr>
          <p:nvPr>
            <p:ph type="sldImg"/>
          </p:nvPr>
        </p:nvSpPr>
        <p:spPr>
          <a:xfrm>
            <a:off x="1181100" y="696913"/>
            <a:ext cx="4648200" cy="3486150"/>
          </a:xfrm>
          <a:solidFill>
            <a:srgbClr val="FFFFFF"/>
          </a:solidFill>
          <a:ln/>
        </p:spPr>
      </p:sp>
      <p:sp>
        <p:nvSpPr>
          <p:cNvPr id="390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4594" name="Placeholder 2"/>
          <p:cNvSpPr>
            <a:spLocks noGrp="1" noRot="1" noChangeArrowheads="1" noTextEdit="1"/>
          </p:cNvSpPr>
          <p:nvPr>
            <p:ph type="sldImg"/>
          </p:nvPr>
        </p:nvSpPr>
        <p:spPr>
          <a:ln/>
        </p:spPr>
      </p:sp>
      <p:sp>
        <p:nvSpPr>
          <p:cNvPr id="494595"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5618" name="Placeholder 2"/>
          <p:cNvSpPr>
            <a:spLocks noGrp="1" noRot="1" noChangeArrowheads="1" noTextEdit="1"/>
          </p:cNvSpPr>
          <p:nvPr>
            <p:ph type="sldImg"/>
          </p:nvPr>
        </p:nvSpPr>
        <p:spPr>
          <a:ln/>
        </p:spPr>
      </p:sp>
      <p:sp>
        <p:nvSpPr>
          <p:cNvPr id="495619"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7B57164B-B7F4-4A53-B548-AAECF7073694}" type="slidenum">
              <a:rPr lang="en-US" sz="1200"/>
              <a:pPr algn="r"/>
              <a:t>18</a:t>
            </a:fld>
            <a:endParaRPr lang="en-US" sz="1200"/>
          </a:p>
        </p:txBody>
      </p:sp>
      <p:sp>
        <p:nvSpPr>
          <p:cNvPr id="39424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BA38328E-E930-4687-B389-16A9F8A23B8A}" type="slidenum">
              <a:rPr lang="en-US" sz="1200"/>
              <a:pPr algn="r"/>
              <a:t>18</a:t>
            </a:fld>
            <a:endParaRPr lang="en-US" sz="1200"/>
          </a:p>
        </p:txBody>
      </p:sp>
      <p:sp>
        <p:nvSpPr>
          <p:cNvPr id="39424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394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2"/>
          <p:cNvSpPr>
            <a:spLocks noGrp="1" noRo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8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195282FB-6814-4B88-B431-841B194FE6F5}" type="slidenum">
              <a:rPr lang="en-US" sz="1200"/>
              <a:pPr algn="r"/>
              <a:t>19</a:t>
            </a:fld>
            <a:endParaRPr lang="en-US" sz="1200"/>
          </a:p>
        </p:txBody>
      </p:sp>
      <p:sp>
        <p:nvSpPr>
          <p:cNvPr id="3962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3F5F4FD5-CAAA-4170-9A2E-340643C8C382}" type="slidenum">
              <a:rPr lang="en-US" sz="1200"/>
              <a:pPr algn="r"/>
              <a:t>19</a:t>
            </a:fld>
            <a:endParaRPr lang="en-US" sz="1200"/>
          </a:p>
        </p:txBody>
      </p:sp>
      <p:sp>
        <p:nvSpPr>
          <p:cNvPr id="39629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396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96259CB3-539F-49B9-B70F-E4A83A01F0DC}" type="slidenum">
              <a:rPr lang="en-US" sz="1200"/>
              <a:pPr algn="r"/>
              <a:t>20</a:t>
            </a:fld>
            <a:endParaRPr lang="en-US" sz="1200"/>
          </a:p>
        </p:txBody>
      </p:sp>
      <p:sp>
        <p:nvSpPr>
          <p:cNvPr id="3983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prstTxWarp prst="textNoShape">
              <a:avLst/>
            </a:prstTxWarp>
          </a:bodyPr>
          <a:lstStyle/>
          <a:p>
            <a:pPr algn="r"/>
            <a:fld id="{F57672B7-A5FD-4D50-9E83-38D2B6BF48E2}" type="slidenum">
              <a:rPr lang="en-US" sz="1200"/>
              <a:pPr algn="r"/>
              <a:t>20</a:t>
            </a:fld>
            <a:endParaRPr lang="en-US" sz="1200"/>
          </a:p>
        </p:txBody>
      </p:sp>
      <p:sp>
        <p:nvSpPr>
          <p:cNvPr id="39833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398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6642" name="Placeholder 2"/>
          <p:cNvSpPr>
            <a:spLocks noGrp="1" noRot="1" noChangeArrowheads="1" noTextEdit="1"/>
          </p:cNvSpPr>
          <p:nvPr>
            <p:ph type="sldImg"/>
          </p:nvPr>
        </p:nvSpPr>
        <p:spPr>
          <a:ln/>
        </p:spPr>
      </p:sp>
      <p:sp>
        <p:nvSpPr>
          <p:cNvPr id="496643"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2"/>
          <p:cNvSpPr>
            <a:spLocks noGrp="1" noRot="1" noChangeArrowheads="1" noTextEdit="1"/>
          </p:cNvSpPr>
          <p:nvPr>
            <p:ph type="sldImg"/>
          </p:nvPr>
        </p:nvSpPr>
        <p:spPr bwMode="auto">
          <a:xfrm>
            <a:off x="1182688" y="696913"/>
            <a:ext cx="4648200" cy="348615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58" tIns="46580" rIns="93158" bIns="46580">
            <a:prstTxWarp prst="textNoShape">
              <a:avLst/>
            </a:prstTxWarp>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5859"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02"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12003"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6227"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9714" name="Placeholder 2"/>
          <p:cNvSpPr>
            <a:spLocks noGrp="1" noRot="1" noChangeArrowheads="1" noTextEdit="1"/>
          </p:cNvSpPr>
          <p:nvPr>
            <p:ph type="sldImg"/>
          </p:nvPr>
        </p:nvSpPr>
        <p:spPr>
          <a:ln/>
        </p:spPr>
      </p:sp>
      <p:sp>
        <p:nvSpPr>
          <p:cNvPr id="499715"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8690" name="Placeholder 2"/>
          <p:cNvSpPr>
            <a:spLocks noGrp="1" noRot="1" noChangeArrowheads="1" noTextEdit="1"/>
          </p:cNvSpPr>
          <p:nvPr>
            <p:ph type="sldImg"/>
          </p:nvPr>
        </p:nvSpPr>
        <p:spPr>
          <a:ln/>
        </p:spPr>
      </p:sp>
      <p:sp>
        <p:nvSpPr>
          <p:cNvPr id="498691"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7426"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87427" name="Rectangle 3"/>
          <p:cNvSpPr>
            <a:spLocks noChangeArrowheads="1"/>
          </p:cNvSpPr>
          <p:nvPr>
            <p:ph type="body" idx="1"/>
          </p:nvPr>
        </p:nvSpPr>
        <p:spPr bwMode="auto">
          <a:xfrm>
            <a:off x="155575" y="4416425"/>
            <a:ext cx="6699250" cy="4492625"/>
          </a:xfrm>
          <a:prstGeom prst="rect">
            <a:avLst/>
          </a:prstGeom>
          <a:solidFill>
            <a:srgbClr val="FFFFFF"/>
          </a:solidFill>
          <a:ln>
            <a:solidFill>
              <a:srgbClr val="000000"/>
            </a:solidFill>
            <a:miter lim="800000"/>
            <a:headEnd/>
            <a:tailEnd/>
          </a:ln>
        </p:spPr>
        <p:txBody>
          <a:bodyPr>
            <a:prstTxWarp prst="textNoShape">
              <a:avLst/>
            </a:prstTxWarp>
          </a:bodyPr>
          <a:lstStyle/>
          <a:p>
            <a:r>
              <a:rPr lang="en-US" sz="1400">
                <a:latin typeface="Arial" pitchFamily="84" charset="0"/>
                <a:ea typeface="ＭＳ Ｐゴシック" pitchFamily="84" charset="-128"/>
                <a:cs typeface="ＭＳ Ｐゴシック" pitchFamily="84" charset="-128"/>
              </a:rPr>
              <a:t>So once you’ve done the assessment and raised some money – what next? That’s when we can begin to realign community resources to achieve better outcomes.</a:t>
            </a:r>
          </a:p>
          <a:p>
            <a:endParaRPr lang="en-US" sz="1400">
              <a:latin typeface="Arial" pitchFamily="84" charset="0"/>
              <a:ea typeface="ＭＳ Ｐゴシック" pitchFamily="84" charset="-128"/>
              <a:cs typeface="ＭＳ Ｐゴシック" pitchFamily="84" charset="-128"/>
            </a:endParaRPr>
          </a:p>
          <a:p>
            <a:r>
              <a:rPr lang="en-US" sz="1400">
                <a:latin typeface="Arial" pitchFamily="84" charset="0"/>
                <a:ea typeface="ＭＳ Ｐゴシック" pitchFamily="84" charset="-128"/>
                <a:cs typeface="ＭＳ Ｐゴシック" pitchFamily="84" charset="-128"/>
              </a:rPr>
              <a:t>I want to quickly walk you through an example that Dr. Mark Redding from Richland County, Ohio. He and his wife, Sarah, have done amazing work in this area – and have really led the nation.</a:t>
            </a:r>
          </a:p>
          <a:p>
            <a:endParaRPr lang="en-US" sz="1400">
              <a:latin typeface="Arial" pitchFamily="84" charset="0"/>
              <a:ea typeface="ＭＳ Ｐゴシック" pitchFamily="84" charset="-128"/>
              <a:cs typeface="ＭＳ Ｐゴシック" pitchFamily="84" charset="-128"/>
            </a:endParaRPr>
          </a:p>
          <a:p>
            <a:r>
              <a:rPr lang="en-US" sz="1400">
                <a:latin typeface="Arial" pitchFamily="84" charset="0"/>
                <a:ea typeface="ＭＳ Ｐゴシック" pitchFamily="84" charset="-128"/>
                <a:cs typeface="ＭＳ Ｐゴシック" pitchFamily="84" charset="-128"/>
              </a:rPr>
              <a:t>Currently, care coordination funding goes to multiple state agencies resulting in multiple state and county programs and duplication of service.  There are often no basic requirements for focusing on those most at risk.  There are no basic measures for cost per person, efficiency or effective quality.  One pregnant 17 year old in extreme poverty may have 12 care coordinators each representing a substantial monthly state expense and still not connect to care. The invoices are paid to the agencies based on the client being on a service list, phone calls made, notes charted and other deliverables that do not represent confirmed benefit to the individual served </a:t>
            </a:r>
          </a:p>
          <a:p>
            <a:endParaRPr lang="en-US" sz="1400">
              <a:latin typeface="Arial" pitchFamily="84" charset="0"/>
              <a:ea typeface="ＭＳ Ｐゴシック" pitchFamily="84" charset="-128"/>
              <a:cs typeface="ＭＳ Ｐゴシック" pitchFamily="84" charset="-128"/>
            </a:endParaRPr>
          </a:p>
          <a:p>
            <a:pPr algn="just"/>
            <a:r>
              <a:rPr lang="en-US" sz="1400">
                <a:latin typeface="Arial" pitchFamily="84" charset="0"/>
                <a:ea typeface="ＭＳ Ｐゴシック" pitchFamily="84" charset="-128"/>
                <a:cs typeface="ＭＳ Ｐゴシック" pitchFamily="84" charset="-128"/>
              </a:rPr>
              <a:t>The Community Health Integration of tomorrow works to align all care coordination agencies in the region towards a common mission of finding those at risk and connecting them to care.  Duplication is not permitted.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2"/>
          <p:cNvSpPr>
            <a:spLocks noGrp="1" noRo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9474"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89475" name="Rectangle 3"/>
          <p:cNvSpPr>
            <a:spLocks noChangeArrowheads="1"/>
          </p:cNvSpPr>
          <p:nvPr>
            <p:ph type="body" idx="1"/>
          </p:nvPr>
        </p:nvSpPr>
        <p:spPr bwMode="auto">
          <a:xfrm>
            <a:off x="155575" y="4416425"/>
            <a:ext cx="6699250" cy="4492625"/>
          </a:xfrm>
          <a:prstGeom prst="rect">
            <a:avLst/>
          </a:prstGeom>
          <a:solidFill>
            <a:srgbClr val="FFFFFF"/>
          </a:solidFill>
          <a:ln>
            <a:solidFill>
              <a:srgbClr val="000000"/>
            </a:solidFill>
            <a:miter lim="800000"/>
            <a:headEnd/>
            <a:tailEnd/>
          </a:ln>
        </p:spPr>
        <p:txBody>
          <a:bodyPr>
            <a:prstTxWarp prst="textNoShape">
              <a:avLst/>
            </a:prstTxWarp>
          </a:bodyPr>
          <a:lstStyle/>
          <a:p>
            <a:r>
              <a:rPr lang="en-US" sz="1400">
                <a:latin typeface="Arial" pitchFamily="84" charset="0"/>
                <a:ea typeface="ＭＳ Ｐゴシック" pitchFamily="84" charset="-128"/>
                <a:cs typeface="ＭＳ Ｐゴシック" pitchFamily="84" charset="-128"/>
              </a:rPr>
              <a:t>So once you’ve done the assessment and raised some money – what next? That’s when we can begin to realign community resources to achieve better outcomes.</a:t>
            </a:r>
          </a:p>
          <a:p>
            <a:endParaRPr lang="en-US" sz="1400">
              <a:latin typeface="Arial" pitchFamily="84" charset="0"/>
              <a:ea typeface="ＭＳ Ｐゴシック" pitchFamily="84" charset="-128"/>
              <a:cs typeface="ＭＳ Ｐゴシック" pitchFamily="84" charset="-128"/>
            </a:endParaRPr>
          </a:p>
          <a:p>
            <a:r>
              <a:rPr lang="en-US" sz="1400">
                <a:latin typeface="Arial" pitchFamily="84" charset="0"/>
                <a:ea typeface="ＭＳ Ｐゴシック" pitchFamily="84" charset="-128"/>
                <a:cs typeface="ＭＳ Ｐゴシック" pitchFamily="84" charset="-128"/>
              </a:rPr>
              <a:t>I want to quickly walk you through an example that Dr. Mark Redding from Richland County, Ohio. He and his wife, Sarah, have done amazing work in this area – and have really led the nation.</a:t>
            </a:r>
          </a:p>
          <a:p>
            <a:endParaRPr lang="en-US" sz="1400">
              <a:latin typeface="Arial" pitchFamily="84" charset="0"/>
              <a:ea typeface="ＭＳ Ｐゴシック" pitchFamily="84" charset="-128"/>
              <a:cs typeface="ＭＳ Ｐゴシック" pitchFamily="84" charset="-128"/>
            </a:endParaRPr>
          </a:p>
          <a:p>
            <a:r>
              <a:rPr lang="en-US" sz="1400">
                <a:latin typeface="Arial" pitchFamily="84" charset="0"/>
                <a:ea typeface="ＭＳ Ｐゴシック" pitchFamily="84" charset="-128"/>
                <a:cs typeface="ＭＳ Ｐゴシック" pitchFamily="84" charset="-128"/>
              </a:rPr>
              <a:t>Currently, care coordination funding goes to multiple state agencies resulting in multiple state and county programs and duplication of service.  There are often no basic requirements for focusing on those most at risk.  There are no basic measures for cost per person, efficiency or effective quality.  One pregnant 17 year old in extreme poverty may have 12 care coordinators each representing a substantial monthly state expense and still not connect to care. The invoices are paid to the agencies based on the client being on a service list, phone calls made, notes charted and other deliverables that do not represent confirmed benefit to the individual served </a:t>
            </a:r>
          </a:p>
          <a:p>
            <a:endParaRPr lang="en-US" sz="1400">
              <a:latin typeface="Arial" pitchFamily="84" charset="0"/>
              <a:ea typeface="ＭＳ Ｐゴシック" pitchFamily="84" charset="-128"/>
              <a:cs typeface="ＭＳ Ｐゴシック" pitchFamily="84" charset="-128"/>
            </a:endParaRPr>
          </a:p>
          <a:p>
            <a:pPr algn="just"/>
            <a:r>
              <a:rPr lang="en-US" sz="1400">
                <a:latin typeface="Arial" pitchFamily="84" charset="0"/>
                <a:ea typeface="ＭＳ Ｐゴシック" pitchFamily="84" charset="-128"/>
                <a:cs typeface="ＭＳ Ｐゴシック" pitchFamily="84" charset="-128"/>
              </a:rPr>
              <a:t>The Community Health Integration of tomorrow works to align all care coordination agencies in the region towards a common mission of finding those at risk and connecting them to care.  Duplication is not permitted.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53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362" tIns="46181" rIns="92362" bIns="46181" anchor="b">
            <a:prstTxWarp prst="textNoShape">
              <a:avLst/>
            </a:prstTxWarp>
          </a:bodyPr>
          <a:lstStyle/>
          <a:p>
            <a:pPr algn="r" defTabSz="920750"/>
            <a:fld id="{77F115AA-692C-41AF-ADDA-7D3C7CA201E0}" type="slidenum">
              <a:rPr lang="en-US" sz="1200">
                <a:latin typeface="Times New Roman" pitchFamily="84" charset="0"/>
              </a:rPr>
              <a:pPr algn="r" defTabSz="920750"/>
              <a:t>30</a:t>
            </a:fld>
            <a:endParaRPr lang="en-US" sz="1200">
              <a:latin typeface="Times New Roman" pitchFamily="84" charset="0"/>
            </a:endParaRPr>
          </a:p>
        </p:txBody>
      </p:sp>
      <p:sp>
        <p:nvSpPr>
          <p:cNvPr id="485379" name="Rectangle 2"/>
          <p:cNvSpPr>
            <a:spLocks noRot="1" noChangeArrowheads="1" noTextEdit="1"/>
          </p:cNvSpPr>
          <p:nvPr>
            <p:ph type="sldImg"/>
          </p:nvPr>
        </p:nvSpPr>
        <p:spPr bwMode="auto">
          <a:xfrm>
            <a:off x="1184275" y="696913"/>
            <a:ext cx="4646613" cy="3484562"/>
          </a:xfrm>
          <a:prstGeom prst="rect">
            <a:avLst/>
          </a:prstGeom>
          <a:solidFill>
            <a:srgbClr val="FFFFFF"/>
          </a:solidFill>
          <a:ln>
            <a:solidFill>
              <a:srgbClr val="000000"/>
            </a:solidFill>
            <a:miter lim="800000"/>
            <a:headEnd/>
            <a:tailEnd/>
          </a:ln>
        </p:spPr>
      </p:sp>
      <p:sp>
        <p:nvSpPr>
          <p:cNvPr id="485380" name="Rectangle 3"/>
          <p:cNvSpPr>
            <a:spLocks noGrp="1" noChangeArrowheads="1"/>
          </p:cNvSpPr>
          <p:nvPr>
            <p:ph type="body" idx="1"/>
          </p:nvPr>
        </p:nvSpPr>
        <p:spPr bwMode="auto">
          <a:xfrm>
            <a:off x="700088" y="4414838"/>
            <a:ext cx="5610225" cy="4184650"/>
          </a:xfrm>
          <a:prstGeom prst="rect">
            <a:avLst/>
          </a:prstGeom>
          <a:solidFill>
            <a:srgbClr val="FFFFFF"/>
          </a:solidFill>
          <a:ln>
            <a:solidFill>
              <a:srgbClr val="000000"/>
            </a:solidFill>
            <a:miter lim="800000"/>
            <a:headEnd/>
            <a:tailEnd/>
          </a:ln>
        </p:spPr>
        <p:txBody>
          <a:bodyPr lIns="92362" tIns="46181" rIns="92362" bIns="46181">
            <a:prstTxWarp prst="textNoShape">
              <a:avLst/>
            </a:prstTxWarp>
          </a:bodyPr>
          <a:lstStyle/>
          <a:p>
            <a:r>
              <a:rPr lang="en-US">
                <a:latin typeface="Arial" pitchFamily="84" charset="0"/>
                <a:ea typeface="ＭＳ Ｐゴシック" pitchFamily="84" charset="-128"/>
                <a:cs typeface="ＭＳ Ｐゴシック" pitchFamily="84" charset="-128"/>
              </a:rPr>
              <a:t>When looking at successful collaboratives throughout the U.S., many begin their work with one, some, or all of the “8 critical activities.” This gives an opportunity to experience working differently, collaboratively. When communities have success with and experience the critical activities, trust, confidence, momentum builds. This momentum provides the platform for bolder more comprehensive reorganization. I cannot stress enough the importance of immediate success.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02435" name="Notes Placeholder 2"/>
          <p:cNvSpPr>
            <a:spLocks noGrp="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2446" tIns="46223" rIns="92446" bIns="46223">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
        <p:nvSpPr>
          <p:cNvPr id="40243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446" tIns="46223" rIns="92446" bIns="46223" anchor="b">
            <a:prstTxWarp prst="textNoShape">
              <a:avLst/>
            </a:prstTxWarp>
          </a:bodyPr>
          <a:lstStyle/>
          <a:p>
            <a:pPr algn="r" defTabSz="923925"/>
            <a:fld id="{5B3F460F-FDCA-4488-8926-A99CD87D40AE}" type="slidenum">
              <a:rPr lang="en-US" sz="1200">
                <a:ea typeface="Arial" pitchFamily="84" charset="0"/>
                <a:cs typeface="Arial" pitchFamily="84" charset="0"/>
              </a:rPr>
              <a:pPr algn="r" defTabSz="923925"/>
              <a:t>31</a:t>
            </a:fld>
            <a:endParaRPr lang="en-US" sz="1200">
              <a:ea typeface="Arial" pitchFamily="84" charset="0"/>
              <a:cs typeface="Arial" pitchFamily="8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62"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1763" name="Rectangle 3"/>
          <p:cNvSpPr>
            <a:spLocks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a:prstTxWarp prst="textNoShape">
              <a:avLst/>
            </a:prstTxWarp>
          </a:bodyPr>
          <a:lstStyle/>
          <a:p>
            <a:r>
              <a:rPr lang="en-US" sz="1400" b="1">
                <a:latin typeface="Arial" pitchFamily="84" charset="0"/>
                <a:ea typeface="ＭＳ Ｐゴシック" pitchFamily="84" charset="-128"/>
                <a:cs typeface="ＭＳ Ｐゴシック" pitchFamily="84" charset="-128"/>
              </a:rPr>
              <a:t>Lane County </a:t>
            </a:r>
          </a:p>
          <a:p>
            <a:r>
              <a:rPr lang="en-US" sz="1400" b="1">
                <a:latin typeface="Arial" pitchFamily="84" charset="0"/>
                <a:ea typeface="ＭＳ Ｐゴシック" pitchFamily="84" charset="-128"/>
                <a:cs typeface="ＭＳ Ｐゴシック" pitchFamily="84" charset="-128"/>
              </a:rPr>
              <a:t>Crook, Deschutes, Jefferson Counties</a:t>
            </a:r>
          </a:p>
          <a:p>
            <a:r>
              <a:rPr lang="en-US" sz="1400" b="1">
                <a:latin typeface="Arial" pitchFamily="84" charset="0"/>
                <a:ea typeface="ＭＳ Ｐゴシック" pitchFamily="84" charset="-128"/>
                <a:cs typeface="ＭＳ Ｐゴシック" pitchFamily="84" charset="-128"/>
              </a:rPr>
              <a:t>Jackson &amp; Josephine Counties</a:t>
            </a:r>
          </a:p>
          <a:p>
            <a:r>
              <a:rPr lang="en-US" sz="1400" b="1">
                <a:latin typeface="Arial" pitchFamily="84" charset="0"/>
                <a:ea typeface="ＭＳ Ｐゴシック" pitchFamily="84" charset="-128"/>
                <a:cs typeface="ＭＳ Ｐゴシック" pitchFamily="84" charset="-128"/>
              </a:rPr>
              <a:t>Baker, Wallowa, Union Counties </a:t>
            </a:r>
          </a:p>
          <a:p>
            <a:r>
              <a:rPr lang="en-US" sz="1400" b="1">
                <a:latin typeface="Arial" pitchFamily="84" charset="0"/>
                <a:ea typeface="ＭＳ Ｐゴシック" pitchFamily="84" charset="-128"/>
                <a:cs typeface="ＭＳ Ｐゴシック" pitchFamily="84" charset="-128"/>
              </a:rPr>
              <a:t>Benton, Lincoln, and Linn Counties (parts of Marion &amp; Polk)</a:t>
            </a:r>
          </a:p>
          <a:p>
            <a:r>
              <a:rPr lang="en-US" sz="1400" b="1">
                <a:latin typeface="Arial" pitchFamily="84" charset="0"/>
                <a:ea typeface="ＭＳ Ｐゴシック" pitchFamily="84" charset="-128"/>
                <a:cs typeface="ＭＳ Ｐゴシック" pitchFamily="84" charset="-128"/>
              </a:rPr>
              <a:t>Coos &amp; Curry Counties</a:t>
            </a:r>
          </a:p>
          <a:p>
            <a:r>
              <a:rPr lang="en-US" sz="1400" b="1">
                <a:latin typeface="Arial" pitchFamily="84" charset="0"/>
                <a:ea typeface="ＭＳ Ｐゴシック" pitchFamily="84" charset="-128"/>
                <a:cs typeface="ＭＳ Ｐゴシック" pitchFamily="84" charset="-128"/>
              </a:rPr>
              <a:t>Clackamas, Multnomah, Washington Counties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13699"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5746"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15747"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6706"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56707"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8274"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8275"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810" name="Placeholder 2"/>
          <p:cNvSpPr>
            <a:spLocks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03811" name="Placeholder 3"/>
          <p:cNvSpPr>
            <a:spLocks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prstTxWarp prst="textNoShape">
              <a:avLst/>
            </a:prstTxWarp>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7906" name="Rectangle 2"/>
          <p:cNvSpPr>
            <a:spLocks noGrp="1" noRot="1" noChangeArrowheads="1" noTextEdit="1"/>
          </p:cNvSpPr>
          <p:nvPr>
            <p:ph type="sldImg"/>
          </p:nvPr>
        </p:nvSpPr>
        <p:spPr bwMode="auto">
          <a:xfrm>
            <a:off x="1182688" y="696913"/>
            <a:ext cx="4648200" cy="348615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58" tIns="46580" rIns="93158" bIns="46580">
            <a:prstTxWarp prst="textNoShape">
              <a:avLst/>
            </a:prstTxWarp>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0498" name="Placeholder 2"/>
          <p:cNvSpPr>
            <a:spLocks noGrp="1" noRot="1" noChangeArrowheads="1" noTextEdit="1"/>
          </p:cNvSpPr>
          <p:nvPr>
            <p:ph type="sldImg"/>
          </p:nvPr>
        </p:nvSpPr>
        <p:spPr>
          <a:ln/>
        </p:spPr>
      </p:sp>
      <p:sp>
        <p:nvSpPr>
          <p:cNvPr id="490499"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954" name="Rectangle 2"/>
          <p:cNvSpPr>
            <a:spLocks noGrp="1" noRot="1" noChangeArrowheads="1" noTextEdit="1"/>
          </p:cNvSpPr>
          <p:nvPr>
            <p:ph type="sldImg"/>
          </p:nvPr>
        </p:nvSpPr>
        <p:spPr bwMode="auto">
          <a:xfrm>
            <a:off x="1182688" y="696913"/>
            <a:ext cx="4648200" cy="348615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58" tIns="46580" rIns="93158" bIns="46580">
            <a:prstTxWarp prst="textNoShape">
              <a:avLst/>
            </a:prstTxWarp>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22" name="Placeholder 2"/>
          <p:cNvSpPr>
            <a:spLocks noGrp="1" noRot="1" noChangeArrowheads="1" noTextEdit="1"/>
          </p:cNvSpPr>
          <p:nvPr>
            <p:ph type="sldImg"/>
          </p:nvPr>
        </p:nvSpPr>
        <p:spPr>
          <a:ln/>
        </p:spPr>
      </p:sp>
      <p:sp>
        <p:nvSpPr>
          <p:cNvPr id="491523"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Ro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Placeholder 2"/>
          <p:cNvSpPr>
            <a:spLocks noGrp="1" noRot="1" noChangeArrowheads="1" noTextEdit="1"/>
          </p:cNvSpPr>
          <p:nvPr>
            <p:ph type="sldImg"/>
          </p:nvPr>
        </p:nvSpPr>
        <p:spPr>
          <a:ln/>
        </p:spPr>
      </p:sp>
      <p:sp>
        <p:nvSpPr>
          <p:cNvPr id="492547"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3570" name="Placeholder 2"/>
          <p:cNvSpPr>
            <a:spLocks noGrp="1" noRot="1" noChangeArrowheads="1" noTextEdit="1"/>
          </p:cNvSpPr>
          <p:nvPr>
            <p:ph type="sldImg"/>
          </p:nvPr>
        </p:nvSpPr>
        <p:spPr>
          <a:ln/>
        </p:spPr>
      </p:sp>
      <p:sp>
        <p:nvSpPr>
          <p:cNvPr id="493571"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274638"/>
            <a:ext cx="8229600" cy="1143000"/>
          </a:xfrm>
          <a:prstGeom prst="rect">
            <a:avLst/>
          </a:prstGeom>
          <a:noFill/>
          <a:ln w="9525" algn="ctr">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 ____ __ ____  _____ _____ _____</a:t>
            </a:r>
          </a:p>
        </p:txBody>
      </p:sp>
      <p:sp>
        <p:nvSpPr>
          <p:cNvPr id="3" name="Title Placeholder 2"/>
          <p:cNvSpPr>
            <a:spLocks noGrp="1" noChangeArrowheads="1"/>
          </p:cNvSpPr>
          <p:nvPr>
            <p:ph type="title"/>
          </p:nvPr>
        </p:nvSpPr>
        <p:spPr bwMode="auto">
          <a:xfrm>
            <a:off x="457200" y="274638"/>
            <a:ext cx="8229600" cy="1143000"/>
          </a:xfrm>
          <a:prstGeom prst="rect">
            <a:avLst/>
          </a:prstGeom>
          <a:noFill/>
          <a:ln w="9525" algn="ctr">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r" rtl="0" eaLnBrk="0" fontAlgn="base" hangingPunct="0">
        <a:spcBef>
          <a:spcPct val="0"/>
        </a:spcBef>
        <a:spcAft>
          <a:spcPct val="0"/>
        </a:spcAft>
        <a:defRPr sz="4200">
          <a:solidFill>
            <a:srgbClr val="993333"/>
          </a:solidFill>
          <a:effectLst>
            <a:outerShdw blurRad="38100" dist="38100" dir="2700000" algn="tl">
              <a:srgbClr val="C0C0C0"/>
            </a:outerShdw>
          </a:effectLst>
          <a:latin typeface="Arial" charset="0"/>
          <a:ea typeface="ＭＳ Ｐゴシック" charset="-128"/>
          <a:cs typeface="ＭＳ Ｐゴシック" charset="-128"/>
        </a:defRPr>
      </a:lvl1pPr>
      <a:lvl2pPr algn="r" rtl="0" eaLnBrk="0" fontAlgn="base" hangingPunct="0">
        <a:spcBef>
          <a:spcPct val="0"/>
        </a:spcBef>
        <a:spcAft>
          <a:spcPct val="0"/>
        </a:spcAft>
        <a:defRPr sz="4200">
          <a:solidFill>
            <a:srgbClr val="993333"/>
          </a:solidFill>
          <a:effectLst>
            <a:outerShdw blurRad="38100" dist="38100" dir="2700000" algn="tl">
              <a:srgbClr val="C0C0C0"/>
            </a:outerShdw>
          </a:effectLst>
          <a:latin typeface="Arial" charset="0"/>
          <a:ea typeface="ＭＳ Ｐゴシック" charset="-128"/>
          <a:cs typeface="ＭＳ Ｐゴシック" charset="-128"/>
        </a:defRPr>
      </a:lvl2pPr>
      <a:lvl3pPr algn="r" rtl="0" eaLnBrk="0" fontAlgn="base" hangingPunct="0">
        <a:spcBef>
          <a:spcPct val="0"/>
        </a:spcBef>
        <a:spcAft>
          <a:spcPct val="0"/>
        </a:spcAft>
        <a:defRPr sz="4200">
          <a:solidFill>
            <a:srgbClr val="993333"/>
          </a:solidFill>
          <a:effectLst>
            <a:outerShdw blurRad="38100" dist="38100" dir="2700000" algn="tl">
              <a:srgbClr val="C0C0C0"/>
            </a:outerShdw>
          </a:effectLst>
          <a:latin typeface="Arial" charset="0"/>
          <a:ea typeface="ＭＳ Ｐゴシック" charset="-128"/>
          <a:cs typeface="ＭＳ Ｐゴシック" charset="-128"/>
        </a:defRPr>
      </a:lvl3pPr>
      <a:lvl4pPr algn="r" rtl="0" eaLnBrk="0" fontAlgn="base" hangingPunct="0">
        <a:spcBef>
          <a:spcPct val="0"/>
        </a:spcBef>
        <a:spcAft>
          <a:spcPct val="0"/>
        </a:spcAft>
        <a:defRPr sz="4200">
          <a:solidFill>
            <a:srgbClr val="993333"/>
          </a:solidFill>
          <a:effectLst>
            <a:outerShdw blurRad="38100" dist="38100" dir="2700000" algn="tl">
              <a:srgbClr val="C0C0C0"/>
            </a:outerShdw>
          </a:effectLst>
          <a:latin typeface="Arial" charset="0"/>
          <a:ea typeface="ＭＳ Ｐゴシック" charset="-128"/>
          <a:cs typeface="ＭＳ Ｐゴシック" charset="-128"/>
        </a:defRPr>
      </a:lvl4pPr>
      <a:lvl5pPr algn="r" rtl="0" eaLnBrk="0" fontAlgn="base" hangingPunct="0">
        <a:spcBef>
          <a:spcPct val="0"/>
        </a:spcBef>
        <a:spcAft>
          <a:spcPct val="0"/>
        </a:spcAft>
        <a:defRPr sz="4200">
          <a:solidFill>
            <a:srgbClr val="993333"/>
          </a:solidFill>
          <a:effectLst>
            <a:outerShdw blurRad="38100" dist="38100" dir="2700000" algn="tl">
              <a:srgbClr val="C0C0C0"/>
            </a:outerShdw>
          </a:effectLst>
          <a:latin typeface="Arial" charset="0"/>
          <a:ea typeface="ＭＳ Ｐゴシック" charset="-128"/>
          <a:cs typeface="ＭＳ Ｐゴシック" charset="-128"/>
        </a:defRPr>
      </a:lvl5pPr>
      <a:lvl6pPr marL="457200" algn="r" rtl="0" fontAlgn="base">
        <a:spcBef>
          <a:spcPct val="0"/>
        </a:spcBef>
        <a:spcAft>
          <a:spcPct val="0"/>
        </a:spcAft>
        <a:defRPr sz="4200">
          <a:solidFill>
            <a:srgbClr val="993333"/>
          </a:solidFill>
          <a:effectLst>
            <a:outerShdw blurRad="38100" dist="38100" dir="2700000" algn="tl">
              <a:srgbClr val="C0C0C0"/>
            </a:outerShdw>
          </a:effectLst>
          <a:latin typeface="Arial" charset="0"/>
        </a:defRPr>
      </a:lvl6pPr>
      <a:lvl7pPr marL="914400" algn="r" rtl="0" fontAlgn="base">
        <a:spcBef>
          <a:spcPct val="0"/>
        </a:spcBef>
        <a:spcAft>
          <a:spcPct val="0"/>
        </a:spcAft>
        <a:defRPr sz="4200">
          <a:solidFill>
            <a:srgbClr val="993333"/>
          </a:solidFill>
          <a:effectLst>
            <a:outerShdw blurRad="38100" dist="38100" dir="2700000" algn="tl">
              <a:srgbClr val="C0C0C0"/>
            </a:outerShdw>
          </a:effectLst>
          <a:latin typeface="Arial" charset="0"/>
        </a:defRPr>
      </a:lvl7pPr>
      <a:lvl8pPr marL="1371600" algn="r" rtl="0" fontAlgn="base">
        <a:spcBef>
          <a:spcPct val="0"/>
        </a:spcBef>
        <a:spcAft>
          <a:spcPct val="0"/>
        </a:spcAft>
        <a:defRPr sz="4200">
          <a:solidFill>
            <a:srgbClr val="993333"/>
          </a:solidFill>
          <a:effectLst>
            <a:outerShdw blurRad="38100" dist="38100" dir="2700000" algn="tl">
              <a:srgbClr val="C0C0C0"/>
            </a:outerShdw>
          </a:effectLst>
          <a:latin typeface="Arial" charset="0"/>
        </a:defRPr>
      </a:lvl8pPr>
      <a:lvl9pPr marL="1828800" algn="r" rtl="0" fontAlgn="base">
        <a:spcBef>
          <a:spcPct val="0"/>
        </a:spcBef>
        <a:spcAft>
          <a:spcPct val="0"/>
        </a:spcAft>
        <a:defRPr sz="4200">
          <a:solidFill>
            <a:srgbClr val="993333"/>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oleObject" Target="../embeddings/oleObject1.xls"/><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d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3.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2"/>
          <p:cNvSpPr>
            <a:spLocks noGrp="1" noChangeArrowheads="1"/>
          </p:cNvSpPr>
          <p:nvPr>
            <p:ph type="body" idx="4294967295"/>
          </p:nvPr>
        </p:nvSpPr>
        <p:spPr>
          <a:xfrm>
            <a:off x="0" y="685800"/>
            <a:ext cx="9144000" cy="2514600"/>
          </a:xfrm>
        </p:spPr>
        <p:txBody>
          <a:bodyPr/>
          <a:lstStyle/>
          <a:p>
            <a:pPr algn="ctr">
              <a:buFontTx/>
              <a:buNone/>
            </a:pPr>
            <a:r>
              <a:rPr lang="en-US" sz="4000" b="1" smtClean="0">
                <a:solidFill>
                  <a:srgbClr val="990033"/>
                </a:solidFill>
                <a:latin typeface="Calibri" pitchFamily="84" charset="0"/>
                <a:ea typeface="ＭＳ Ｐゴシック" pitchFamily="84" charset="-128"/>
                <a:cs typeface="ＭＳ Ｐゴシック" pitchFamily="84" charset="-128"/>
              </a:rPr>
              <a:t>Health Care Reform:</a:t>
            </a:r>
          </a:p>
          <a:p>
            <a:pPr algn="ctr">
              <a:buFontTx/>
              <a:buNone/>
            </a:pPr>
            <a:r>
              <a:rPr lang="en-US" sz="3600" b="1" smtClean="0">
                <a:solidFill>
                  <a:srgbClr val="990033"/>
                </a:solidFill>
                <a:latin typeface="Calibri" pitchFamily="84" charset="0"/>
                <a:ea typeface="ＭＳ Ｐゴシック" pitchFamily="84" charset="-128"/>
                <a:cs typeface="ＭＳ Ｐゴシック" pitchFamily="84" charset="-128"/>
              </a:rPr>
              <a:t>Opportunities &amp; Challenges for Public Health</a:t>
            </a:r>
            <a:endParaRPr lang="en-US" sz="3600" b="1" smtClean="0">
              <a:latin typeface="Calibri" pitchFamily="84" charset="0"/>
              <a:ea typeface="ＭＳ Ｐゴシック" pitchFamily="84" charset="-128"/>
              <a:cs typeface="ＭＳ Ｐゴシック" pitchFamily="84" charset="-128"/>
            </a:endParaRPr>
          </a:p>
        </p:txBody>
      </p:sp>
      <p:sp>
        <p:nvSpPr>
          <p:cNvPr id="5122" name="Text Box 4"/>
          <p:cNvSpPr txBox="1">
            <a:spLocks noChangeArrowheads="1"/>
          </p:cNvSpPr>
          <p:nvPr/>
        </p:nvSpPr>
        <p:spPr bwMode="auto">
          <a:xfrm>
            <a:off x="0" y="2895600"/>
            <a:ext cx="9144000" cy="1827213"/>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Oregon Public Health Association</a:t>
            </a:r>
          </a:p>
          <a:p>
            <a:pPr algn="ctr"/>
            <a:r>
              <a:rPr lang="en-US" sz="2400">
                <a:latin typeface="Calibri" pitchFamily="84" charset="0"/>
              </a:rPr>
              <a:t>Annual Meeting</a:t>
            </a:r>
            <a:r>
              <a:rPr lang="en-US">
                <a:latin typeface="Calibri" pitchFamily="84" charset="0"/>
              </a:rPr>
              <a:t> </a:t>
            </a:r>
          </a:p>
          <a:p>
            <a:pPr algn="ctr"/>
            <a:endParaRPr lang="en-US" sz="2400">
              <a:latin typeface="Calibri" pitchFamily="84" charset="0"/>
            </a:endParaRPr>
          </a:p>
          <a:p>
            <a:pPr algn="ctr"/>
            <a:r>
              <a:rPr lang="en-US" sz="1800" i="1">
                <a:latin typeface="Calibri" pitchFamily="84" charset="0"/>
              </a:rPr>
              <a:t>October 10, 2011</a:t>
            </a:r>
            <a:endParaRPr lang="en-US" sz="2400">
              <a:latin typeface="Calibri" pitchFamily="84" charset="0"/>
            </a:endParaRPr>
          </a:p>
          <a:p>
            <a:pPr algn="ctr"/>
            <a:endParaRPr lang="en-US" sz="2400">
              <a:latin typeface="Calibri" pitchFamily="84" charset="0"/>
            </a:endParaRPr>
          </a:p>
        </p:txBody>
      </p:sp>
      <p:sp>
        <p:nvSpPr>
          <p:cNvPr id="5123" name="Text Box 5"/>
          <p:cNvSpPr txBox="1">
            <a:spLocks noChangeArrowheads="1"/>
          </p:cNvSpPr>
          <p:nvPr/>
        </p:nvSpPr>
        <p:spPr bwMode="auto">
          <a:xfrm>
            <a:off x="5791200" y="5181600"/>
            <a:ext cx="2228850" cy="1069975"/>
          </a:xfrm>
          <a:prstGeom prst="rect">
            <a:avLst/>
          </a:prstGeom>
          <a:noFill/>
          <a:ln w="9525">
            <a:noFill/>
            <a:miter lim="800000"/>
            <a:headEnd/>
            <a:tailEnd/>
          </a:ln>
        </p:spPr>
        <p:txBody>
          <a:bodyPr wrap="none">
            <a:prstTxWarp prst="textNoShape">
              <a:avLst/>
            </a:prstTxWarp>
            <a:spAutoFit/>
          </a:bodyPr>
          <a:lstStyle/>
          <a:p>
            <a:r>
              <a:rPr lang="en-US">
                <a:latin typeface="Calibri" pitchFamily="84" charset="0"/>
              </a:rPr>
              <a:t>Mike Bonetto</a:t>
            </a:r>
          </a:p>
          <a:p>
            <a:r>
              <a:rPr lang="en-US">
                <a:latin typeface="Calibri" pitchFamily="84" charset="0"/>
              </a:rPr>
              <a:t>Health Policy Advisor</a:t>
            </a:r>
          </a:p>
          <a:p>
            <a:r>
              <a:rPr lang="en-US">
                <a:latin typeface="Calibri" pitchFamily="84" charset="0"/>
              </a:rPr>
              <a:t>Governor John Kitzhaber</a:t>
            </a:r>
          </a:p>
          <a:p>
            <a:endParaRPr lang="en-US">
              <a:latin typeface="Calibri"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228600" y="304800"/>
            <a:ext cx="8458200" cy="4572000"/>
          </a:xfrm>
          <a:prstGeom prst="rect">
            <a:avLst/>
          </a:prstGeom>
          <a:noFill/>
          <a:ln w="9525">
            <a:noFill/>
            <a:miter lim="800000"/>
            <a:headEnd/>
            <a:tailEnd/>
          </a:ln>
        </p:spPr>
        <p:txBody>
          <a:bodyPr>
            <a:prstTxWarp prst="textNoShape">
              <a:avLst/>
            </a:prstTxWarp>
          </a:bodyPr>
          <a:lstStyle/>
          <a:p>
            <a:pPr marL="990600" lvl="1" indent="-533400">
              <a:spcBef>
                <a:spcPct val="20000"/>
              </a:spcBef>
              <a:buClr>
                <a:schemeClr val="tx1"/>
              </a:buClr>
              <a:buFont typeface="Wingdings" pitchFamily="84" charset="2"/>
              <a:buChar char="Ø"/>
              <a:defRPr/>
            </a:pPr>
            <a:endParaRPr lang="en-US" sz="2000" b="1">
              <a:effectLst>
                <a:outerShdw blurRad="38100" dist="38100" dir="2700000" algn="tl">
                  <a:srgbClr val="DDDDDD"/>
                </a:outerShdw>
              </a:effectLst>
            </a:endParaRPr>
          </a:p>
        </p:txBody>
      </p:sp>
      <p:sp>
        <p:nvSpPr>
          <p:cNvPr id="4" name="Rectangle 3"/>
          <p:cNvSpPr>
            <a:spLocks noChangeArrowheads="1"/>
          </p:cNvSpPr>
          <p:nvPr/>
        </p:nvSpPr>
        <p:spPr bwMode="auto">
          <a:xfrm>
            <a:off x="2057400" y="1143000"/>
            <a:ext cx="6553200" cy="4876800"/>
          </a:xfrm>
          <a:prstGeom prst="rect">
            <a:avLst/>
          </a:prstGeom>
          <a:noFill/>
          <a:ln w="9525">
            <a:noFill/>
            <a:miter lim="800000"/>
            <a:headEnd/>
            <a:tailEnd/>
          </a:ln>
        </p:spPr>
        <p:txBody>
          <a:bodyPr>
            <a:prstTxWarp prst="textNoShape">
              <a:avLst/>
            </a:prstTxWarp>
          </a:bodyPr>
          <a:lstStyle/>
          <a:p>
            <a:pPr marL="990600" lvl="1" indent="-533400">
              <a:spcBef>
                <a:spcPct val="20000"/>
              </a:spcBef>
              <a:buClr>
                <a:schemeClr val="tx1"/>
              </a:buClr>
              <a:buFont typeface="Wingdings" pitchFamily="84" charset="2"/>
              <a:buChar char="§"/>
              <a:defRPr/>
            </a:pPr>
            <a:endParaRPr lang="en-US" sz="2400">
              <a:effectLst>
                <a:outerShdw blurRad="38100" dist="38100" dir="2700000" algn="tl">
                  <a:srgbClr val="DDDDDD"/>
                </a:outerShdw>
              </a:effectLst>
              <a:latin typeface="Eurostile" pitchFamily="84" charset="0"/>
            </a:endParaRPr>
          </a:p>
        </p:txBody>
      </p:sp>
      <p:pic>
        <p:nvPicPr>
          <p:cNvPr id="5" name="Picture 4" descr="Boomer Social Security.jpg"/>
          <p:cNvPicPr>
            <a:picLocks noChangeAspect="1"/>
          </p:cNvPicPr>
          <p:nvPr/>
        </p:nvPicPr>
        <p:blipFill>
          <a:blip r:embed="rId3"/>
          <a:srcRect/>
          <a:stretch>
            <a:fillRect/>
          </a:stretch>
        </p:blipFill>
        <p:spPr bwMode="auto">
          <a:xfrm>
            <a:off x="1143000" y="685800"/>
            <a:ext cx="6705600" cy="4932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228600" y="1143000"/>
            <a:ext cx="8915400" cy="5486400"/>
          </a:xfrm>
          <a:prstGeom prst="rect">
            <a:avLst/>
          </a:prstGeom>
          <a:noFill/>
          <a:ln w="9525">
            <a:noFill/>
            <a:miter lim="800000"/>
            <a:headEnd/>
            <a:tailEnd/>
          </a:ln>
          <a:effectLst/>
        </p:spPr>
        <p:txBody>
          <a:bodyPr>
            <a:prstTxWarp prst="textNoShape">
              <a:avLst/>
            </a:prstTxWarp>
          </a:bodyPr>
          <a:lstStyle/>
          <a:p>
            <a:pPr marL="285750" indent="-285750">
              <a:spcBef>
                <a:spcPct val="20000"/>
              </a:spcBef>
              <a:buClr>
                <a:schemeClr val="hlink"/>
              </a:buClr>
              <a:buSzPct val="60000"/>
              <a:buFont typeface="Wingdings" pitchFamily="84" charset="2"/>
              <a:buNone/>
              <a:tabLst>
                <a:tab pos="5829300" algn="r"/>
                <a:tab pos="7200900" algn="r"/>
              </a:tabLst>
              <a:defRPr/>
            </a:pPr>
            <a:r>
              <a:rPr lang="en-US" sz="3200" b="1">
                <a:solidFill>
                  <a:schemeClr val="accent1"/>
                </a:solidFill>
                <a:effectLst>
                  <a:outerShdw blurRad="38100" dist="38100" dir="2700000" algn="tl">
                    <a:srgbClr val="DDDDDD"/>
                  </a:outerShdw>
                </a:effectLst>
                <a:latin typeface="Calibri" pitchFamily="84" charset="0"/>
              </a:rPr>
              <a:t>	</a:t>
            </a:r>
            <a:r>
              <a:rPr lang="en-US" sz="3200" b="1">
                <a:effectLst>
                  <a:outerShdw blurRad="38100" dist="38100" dir="2700000" algn="tl">
                    <a:srgbClr val="DDDDDD"/>
                  </a:outerShdw>
                </a:effectLst>
                <a:latin typeface="Calibri" pitchFamily="84" charset="0"/>
              </a:rPr>
              <a:t>	</a:t>
            </a:r>
            <a:r>
              <a:rPr lang="en-US" sz="3200">
                <a:effectLst>
                  <a:outerShdw blurRad="38100" dist="38100" dir="2700000" algn="tl">
                    <a:srgbClr val="DDDDDD"/>
                  </a:outerShdw>
                </a:effectLst>
                <a:latin typeface="Calibri" pitchFamily="84" charset="0"/>
              </a:rPr>
              <a:t>2000</a:t>
            </a:r>
            <a:r>
              <a:rPr lang="en-US" sz="2800">
                <a:effectLst>
                  <a:outerShdw blurRad="38100" dist="38100" dir="2700000" algn="tl">
                    <a:srgbClr val="DDDDDD"/>
                  </a:outerShdw>
                </a:effectLst>
                <a:latin typeface="Calibri" pitchFamily="84" charset="0"/>
              </a:rPr>
              <a:t>		</a:t>
            </a:r>
            <a:r>
              <a:rPr lang="en-US" sz="3200">
                <a:effectLst>
                  <a:outerShdw blurRad="38100" dist="38100" dir="2700000" algn="tl">
                    <a:srgbClr val="DDDDDD"/>
                  </a:outerShdw>
                </a:effectLst>
                <a:latin typeface="Calibri" pitchFamily="84" charset="0"/>
              </a:rPr>
              <a:t>2025</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600">
                <a:effectLst>
                  <a:outerShdw blurRad="38100" dist="38100" dir="2700000" algn="tl">
                    <a:srgbClr val="DDDDDD"/>
                  </a:outerShdw>
                </a:effectLst>
                <a:latin typeface="Calibri" pitchFamily="84" charset="0"/>
              </a:rPr>
              <a:t>Number of beneficiaries	39.5M		69.7M</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600">
                <a:effectLst>
                  <a:outerShdw blurRad="38100" dist="38100" dir="2700000" algn="tl">
                    <a:srgbClr val="DDDDDD"/>
                  </a:outerShdw>
                </a:effectLst>
                <a:latin typeface="Calibri" pitchFamily="84" charset="0"/>
              </a:rPr>
              <a:t>Beneficiaries as share of pop.	13.8%		20.6%</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endParaRPr lang="en-US" sz="2000">
              <a:effectLst>
                <a:outerShdw blurRad="38100" dist="38100" dir="2700000" algn="tl">
                  <a:srgbClr val="DDDDDD"/>
                </a:outerShdw>
              </a:effectLst>
              <a:latin typeface="Calibri" pitchFamily="84" charset="0"/>
            </a:endParaRP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000">
                <a:effectLst>
                  <a:outerShdw blurRad="38100" dist="38100" dir="2700000" algn="tl">
                    <a:srgbClr val="DDDDDD"/>
                  </a:outerShdw>
                </a:effectLst>
                <a:latin typeface="Calibri" pitchFamily="84" charset="0"/>
              </a:rPr>
              <a:t>		2004 - Medicare accounted for 8% of all federal income taxes. </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000">
                <a:effectLst>
                  <a:outerShdw blurRad="38100" dist="38100" dir="2700000" algn="tl">
                    <a:srgbClr val="DDDDDD"/>
                  </a:outerShdw>
                </a:effectLst>
                <a:latin typeface="Calibri" pitchFamily="84" charset="0"/>
              </a:rPr>
              <a:t>	2015 – 19%</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000">
                <a:effectLst>
                  <a:outerShdw blurRad="38100" dist="38100" dir="2700000" algn="tl">
                    <a:srgbClr val="DDDDDD"/>
                  </a:outerShdw>
                </a:effectLst>
                <a:latin typeface="Calibri" pitchFamily="84" charset="0"/>
              </a:rPr>
              <a:t>	2025 -  32%</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000">
                <a:effectLst>
                  <a:outerShdw blurRad="38100" dist="38100" dir="2700000" algn="tl">
                    <a:srgbClr val="DDDDDD"/>
                  </a:outerShdw>
                </a:effectLst>
                <a:latin typeface="Calibri" pitchFamily="84" charset="0"/>
              </a:rPr>
              <a:t>	2075 – 90%</a:t>
            </a:r>
          </a:p>
          <a:p>
            <a:pPr marL="285750" indent="-285750">
              <a:spcBef>
                <a:spcPct val="25000"/>
              </a:spcBef>
              <a:spcAft>
                <a:spcPct val="25000"/>
              </a:spcAft>
              <a:buClr>
                <a:schemeClr val="hlink"/>
              </a:buClr>
              <a:buSzPct val="60000"/>
              <a:buFont typeface="Wingdings" pitchFamily="84" charset="2"/>
              <a:buNone/>
              <a:tabLst>
                <a:tab pos="5829300" algn="r"/>
                <a:tab pos="7200900" algn="r"/>
              </a:tabLst>
              <a:defRPr/>
            </a:pPr>
            <a:r>
              <a:rPr lang="en-US" sz="2400" u="sng">
                <a:effectLst>
                  <a:outerShdw blurRad="38100" dist="38100" dir="2700000" algn="tl">
                    <a:srgbClr val="DDDDDD"/>
                  </a:outerShdw>
                </a:effectLst>
                <a:latin typeface="Calibri" pitchFamily="84" charset="0"/>
              </a:rPr>
              <a:t>2024</a:t>
            </a:r>
          </a:p>
          <a:p>
            <a:pPr marL="285750" indent="-285750">
              <a:buClr>
                <a:schemeClr val="hlink"/>
              </a:buClr>
              <a:buSzPct val="60000"/>
              <a:buFont typeface="Wingdings" pitchFamily="84" charset="2"/>
              <a:buNone/>
              <a:tabLst>
                <a:tab pos="5829300" algn="r"/>
                <a:tab pos="7200900" algn="r"/>
              </a:tabLst>
              <a:defRPr/>
            </a:pPr>
            <a:r>
              <a:rPr lang="en-US" sz="2400">
                <a:effectLst>
                  <a:outerShdw blurRad="38100" dist="38100" dir="2700000" algn="tl">
                    <a:srgbClr val="DDDDDD"/>
                  </a:outerShdw>
                </a:effectLst>
                <a:latin typeface="Calibri" pitchFamily="84" charset="0"/>
              </a:rPr>
              <a:t>Medicare Trust Fund assets are exhausted</a:t>
            </a:r>
            <a:r>
              <a:rPr lang="en-US" sz="2800">
                <a:effectLst>
                  <a:outerShdw blurRad="38100" dist="38100" dir="2700000" algn="tl">
                    <a:srgbClr val="DDDDDD"/>
                  </a:outerShdw>
                </a:effectLst>
                <a:latin typeface="Calibri" pitchFamily="84" charset="0"/>
              </a:rPr>
              <a:t> </a:t>
            </a:r>
            <a:endParaRPr lang="en-US" sz="2200">
              <a:effectLst>
                <a:outerShdw blurRad="38100" dist="38100" dir="2700000" algn="tl">
                  <a:srgbClr val="DDDDDD"/>
                </a:outerShdw>
              </a:effectLst>
              <a:latin typeface="Calibri" pitchFamily="84" charset="0"/>
            </a:endParaRPr>
          </a:p>
        </p:txBody>
      </p:sp>
      <p:sp>
        <p:nvSpPr>
          <p:cNvPr id="442371" name="Rectangle 3"/>
          <p:cNvSpPr>
            <a:spLocks noChangeArrowheads="1"/>
          </p:cNvSpPr>
          <p:nvPr/>
        </p:nvSpPr>
        <p:spPr bwMode="auto">
          <a:xfrm>
            <a:off x="228600" y="0"/>
            <a:ext cx="7162800" cy="1143000"/>
          </a:xfrm>
          <a:prstGeom prst="rect">
            <a:avLst/>
          </a:prstGeom>
          <a:noFill/>
          <a:ln w="9525">
            <a:noFill/>
            <a:miter lim="800000"/>
            <a:headEnd/>
            <a:tailEnd/>
          </a:ln>
          <a:effectLst/>
        </p:spPr>
        <p:txBody>
          <a:bodyPr anchor="ctr">
            <a:prstTxWarp prst="textNoShape">
              <a:avLst/>
            </a:prstTxWarp>
          </a:bodyPr>
          <a:lstStyle/>
          <a:p>
            <a:pPr>
              <a:defRPr/>
            </a:pPr>
            <a:r>
              <a:rPr lang="en-US" sz="4400" b="1">
                <a:solidFill>
                  <a:srgbClr val="990000"/>
                </a:solidFill>
                <a:effectLst>
                  <a:outerShdw blurRad="38100" dist="38100" dir="2700000" algn="tl">
                    <a:srgbClr val="DDDDDD"/>
                  </a:outerShdw>
                </a:effectLst>
                <a:latin typeface="Calibri" pitchFamily="84" charset="0"/>
              </a:rPr>
              <a:t>Future of Medicare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0258" name="Picture 2" descr="mirac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9" name="Rectangle 2"/>
          <p:cNvSpPr>
            <a:spLocks noGrp="1" noChangeArrowheads="1"/>
          </p:cNvSpPr>
          <p:nvPr>
            <p:ph type="title" idx="4294967295"/>
          </p:nvPr>
        </p:nvSpPr>
        <p:spPr>
          <a:xfrm>
            <a:off x="228600" y="228600"/>
            <a:ext cx="8229600" cy="914400"/>
          </a:xfrm>
          <a:noFill/>
        </p:spPr>
        <p:txBody>
          <a:bodyPr lIns="91440" tIns="45720" rIns="91440" bIns="45720"/>
          <a:lstStyle/>
          <a:p>
            <a:pPr algn="l" eaLnBrk="1" hangingPunct="1"/>
            <a:r>
              <a:rPr lang="en-US" b="1" smtClean="0">
                <a:effectLst/>
                <a:latin typeface="Calibri" pitchFamily="84" charset="0"/>
                <a:ea typeface="ＭＳ Ｐゴシック" pitchFamily="84" charset="-128"/>
                <a:cs typeface="ＭＳ Ｐゴシック" pitchFamily="84" charset="-128"/>
              </a:rPr>
              <a:t>Oregon’s Long Term Budget</a:t>
            </a:r>
          </a:p>
        </p:txBody>
      </p:sp>
      <p:graphicFrame>
        <p:nvGraphicFramePr>
          <p:cNvPr id="374787" name="Object 3"/>
          <p:cNvGraphicFramePr>
            <a:graphicFrameLocks noChangeAspect="1"/>
          </p:cNvGraphicFramePr>
          <p:nvPr>
            <p:ph idx="4294967295"/>
          </p:nvPr>
        </p:nvGraphicFramePr>
        <p:xfrm>
          <a:off x="381000" y="1219200"/>
          <a:ext cx="8153400" cy="5591175"/>
        </p:xfrm>
        <a:graphic>
          <a:graphicData uri="http://schemas.openxmlformats.org/presentationml/2006/ole">
            <p:oleObj spid="_x0000_s374787" name="Worksheet" r:id="rId4" imgW="6553200" imgH="4495800"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3" name="Rectangle 2"/>
          <p:cNvSpPr>
            <a:spLocks noGrp="1" noChangeArrowheads="1"/>
          </p:cNvSpPr>
          <p:nvPr>
            <p:ph type="title" idx="4294967295"/>
          </p:nvPr>
        </p:nvSpPr>
        <p:spPr>
          <a:xfrm>
            <a:off x="468313" y="-171450"/>
            <a:ext cx="8001000" cy="908050"/>
          </a:xfrm>
          <a:noFill/>
        </p:spPr>
        <p:txBody>
          <a:bodyPr lIns="91440" tIns="45720" rIns="91440" bIns="45720"/>
          <a:lstStyle/>
          <a:p>
            <a:pPr algn="l" eaLnBrk="1" hangingPunct="1"/>
            <a:r>
              <a:rPr lang="en-US" sz="4800" b="1" smtClean="0">
                <a:solidFill>
                  <a:srgbClr val="990033"/>
                </a:solidFill>
                <a:effectLst/>
                <a:latin typeface="Calibri" pitchFamily="84" charset="0"/>
                <a:ea typeface="ＭＳ Ｐゴシック" pitchFamily="84" charset="-128"/>
                <a:cs typeface="ＭＳ Ｐゴシック" pitchFamily="84" charset="-128"/>
              </a:rPr>
              <a:t>Vision of HB 3650</a:t>
            </a:r>
          </a:p>
        </p:txBody>
      </p:sp>
      <p:sp>
        <p:nvSpPr>
          <p:cNvPr id="387074" name="Rectangle 3"/>
          <p:cNvSpPr>
            <a:spLocks noGrp="1" noChangeArrowheads="1"/>
          </p:cNvSpPr>
          <p:nvPr>
            <p:ph type="body" idx="4294967295"/>
          </p:nvPr>
        </p:nvSpPr>
        <p:spPr>
          <a:xfrm>
            <a:off x="381000" y="685800"/>
            <a:ext cx="8367713" cy="6704013"/>
          </a:xfrm>
        </p:spPr>
        <p:txBody>
          <a:bodyPr/>
          <a:lstStyle/>
          <a:p>
            <a:pPr lvl="1" eaLnBrk="1" hangingPunct="1">
              <a:lnSpc>
                <a:spcPct val="90000"/>
              </a:lnSpc>
              <a:buFont typeface="Wingdings" pitchFamily="84" charset="2"/>
              <a:buChar char="§"/>
            </a:pPr>
            <a:r>
              <a:rPr lang="en-US" sz="2600" smtClean="0">
                <a:latin typeface="Calibri" pitchFamily="84" charset="0"/>
              </a:rPr>
              <a:t>Better coordination &amp; integration of physical health, mental health, and oral health, elimination of fragmentation in system. Hospitals, providers of all kinds working together.</a:t>
            </a:r>
          </a:p>
          <a:p>
            <a:pPr lvl="1" eaLnBrk="1" hangingPunct="1">
              <a:lnSpc>
                <a:spcPct val="90000"/>
              </a:lnSpc>
              <a:buFont typeface="Wingdings" pitchFamily="84" charset="2"/>
              <a:buNone/>
            </a:pPr>
            <a:endParaRPr lang="en-US" sz="2600" smtClean="0">
              <a:latin typeface="Calibri" pitchFamily="84" charset="0"/>
            </a:endParaRPr>
          </a:p>
          <a:p>
            <a:pPr lvl="1" eaLnBrk="1" hangingPunct="1">
              <a:lnSpc>
                <a:spcPct val="90000"/>
              </a:lnSpc>
              <a:buFont typeface="Wingdings" pitchFamily="84" charset="2"/>
              <a:buChar char="§"/>
            </a:pPr>
            <a:r>
              <a:rPr lang="en-US" sz="2600" smtClean="0">
                <a:latin typeface="Calibri" pitchFamily="84" charset="0"/>
              </a:rPr>
              <a:t>Federal approval to pool Medicare and Medicaid health care funds for those who have health care paid for by both (“dual”) brings additional dollars into a new integrated system</a:t>
            </a:r>
          </a:p>
          <a:p>
            <a:pPr lvl="1" eaLnBrk="1" hangingPunct="1">
              <a:lnSpc>
                <a:spcPct val="90000"/>
              </a:lnSpc>
              <a:buFont typeface="Wingdings" pitchFamily="84" charset="2"/>
              <a:buNone/>
            </a:pPr>
            <a:endParaRPr lang="en-US" sz="2600" smtClean="0">
              <a:latin typeface="Calibri" pitchFamily="84" charset="0"/>
            </a:endParaRPr>
          </a:p>
          <a:p>
            <a:pPr lvl="1" eaLnBrk="1" hangingPunct="1">
              <a:lnSpc>
                <a:spcPct val="90000"/>
              </a:lnSpc>
              <a:buFont typeface="Wingdings" pitchFamily="84" charset="2"/>
              <a:buChar char="§"/>
            </a:pPr>
            <a:r>
              <a:rPr lang="en-US" sz="2600" smtClean="0">
                <a:latin typeface="Calibri" pitchFamily="84" charset="0"/>
              </a:rPr>
              <a:t>Coordination Care Organizations (CCOs) to manage to budgets fixed to growth in state revenue or some other standard</a:t>
            </a:r>
          </a:p>
          <a:p>
            <a:pPr lvl="1" eaLnBrk="1" hangingPunct="1">
              <a:lnSpc>
                <a:spcPct val="90000"/>
              </a:lnSpc>
              <a:buFont typeface="Wingdings" pitchFamily="84" charset="2"/>
              <a:buNone/>
            </a:pPr>
            <a:endParaRPr lang="en-US" sz="2600" smtClean="0">
              <a:latin typeface="Calibri" pitchFamily="84" charset="0"/>
            </a:endParaRPr>
          </a:p>
          <a:p>
            <a:pPr lvl="1" eaLnBrk="1" hangingPunct="1">
              <a:lnSpc>
                <a:spcPct val="90000"/>
              </a:lnSpc>
              <a:buFont typeface="Wingdings" pitchFamily="84" charset="2"/>
              <a:buChar char="§"/>
            </a:pPr>
            <a:r>
              <a:rPr lang="en-US" sz="2600" smtClean="0">
                <a:latin typeface="Calibri" pitchFamily="84" charset="0"/>
              </a:rPr>
              <a:t>CCOs will be accountable for and manage to metrics, outcomes and resource allocation</a:t>
            </a:r>
            <a:endParaRPr lang="en-US" sz="2400" smtClean="0">
              <a:latin typeface="Calibri" pitchFamily="84" charset="0"/>
            </a:endParaRPr>
          </a:p>
          <a:p>
            <a:pPr lvl="1" eaLnBrk="1" hangingPunct="1">
              <a:lnSpc>
                <a:spcPct val="80000"/>
              </a:lnSpc>
            </a:pPr>
            <a:endParaRPr lang="en-US" sz="2400" smtClean="0">
              <a:latin typeface="Calibri" pitchFamily="8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02" name="Placeholder 2"/>
          <p:cNvSpPr>
            <a:spLocks noGrp="1" noChangeArrowheads="1"/>
          </p:cNvSpPr>
          <p:nvPr>
            <p:ph type="title" idx="4294967295"/>
          </p:nvPr>
        </p:nvSpPr>
        <p:spPr>
          <a:noFill/>
          <a:ln/>
        </p:spPr>
        <p:txBody>
          <a:bodyPr/>
          <a:lstStyle/>
          <a:p>
            <a:endParaRPr lang="en-US">
              <a:effectLst/>
              <a:latin typeface="Arial" pitchFamily="84" charset="0"/>
              <a:ea typeface="ＭＳ Ｐゴシック" pitchFamily="84" charset="-128"/>
              <a:cs typeface="ＭＳ Ｐゴシック" pitchFamily="84" charset="-128"/>
            </a:endParaRPr>
          </a:p>
        </p:txBody>
      </p:sp>
      <p:sp>
        <p:nvSpPr>
          <p:cNvPr id="409603" name="Placeholder 3"/>
          <p:cNvSpPr>
            <a:spLocks noGrp="1" noChangeArrowheads="1"/>
          </p:cNvSpPr>
          <p:nvPr>
            <p:ph type="body" idx="4294967295"/>
          </p:nvPr>
        </p:nvSpPr>
        <p:spPr/>
        <p:txBody>
          <a:bodyPr/>
          <a:lstStyle/>
          <a:p>
            <a:endParaRPr lang="en-US">
              <a:latin typeface="Arial" pitchFamily="84" charset="0"/>
              <a:ea typeface="ＭＳ Ｐゴシック" pitchFamily="84" charset="-128"/>
              <a:cs typeface="ＭＳ Ｐゴシック" pitchFamily="84" charset="-128"/>
            </a:endParaRPr>
          </a:p>
        </p:txBody>
      </p:sp>
      <p:pic>
        <p:nvPicPr>
          <p:cNvPr id="40960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21" name="Rectangle 2"/>
          <p:cNvSpPr>
            <a:spLocks noGrp="1" noChangeArrowheads="1"/>
          </p:cNvSpPr>
          <p:nvPr>
            <p:ph type="title" idx="4294967295"/>
          </p:nvPr>
        </p:nvSpPr>
        <p:spPr>
          <a:xfrm>
            <a:off x="457200" y="274638"/>
            <a:ext cx="8305800" cy="944562"/>
          </a:xfrm>
          <a:noFill/>
        </p:spPr>
        <p:txBody>
          <a:bodyPr lIns="91440" tIns="45720" rIns="91440" bIns="45720"/>
          <a:lstStyle/>
          <a:p>
            <a:pPr algn="l" eaLnBrk="1" hangingPunct="1"/>
            <a:r>
              <a:rPr lang="en-US" sz="4400" b="1" smtClean="0">
                <a:solidFill>
                  <a:srgbClr val="990033"/>
                </a:solidFill>
                <a:effectLst/>
                <a:latin typeface="Arial" pitchFamily="84" charset="0"/>
                <a:ea typeface="ＭＳ Ｐゴシック" pitchFamily="84" charset="-128"/>
                <a:cs typeface="ＭＳ Ｐゴシック" pitchFamily="84" charset="-128"/>
              </a:rPr>
              <a:t>Concept</a:t>
            </a:r>
          </a:p>
        </p:txBody>
      </p:sp>
      <p:sp>
        <p:nvSpPr>
          <p:cNvPr id="389122" name="Text Box 8"/>
          <p:cNvSpPr txBox="1">
            <a:spLocks noChangeArrowheads="1"/>
          </p:cNvSpPr>
          <p:nvPr/>
        </p:nvSpPr>
        <p:spPr bwMode="auto">
          <a:xfrm>
            <a:off x="3260725" y="11858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latin typeface="Times" pitchFamily="84" charset="0"/>
            </a:endParaRPr>
          </a:p>
        </p:txBody>
      </p:sp>
      <p:sp>
        <p:nvSpPr>
          <p:cNvPr id="389123" name="Rectangle 6"/>
          <p:cNvSpPr>
            <a:spLocks noChangeArrowheads="1"/>
          </p:cNvSpPr>
          <p:nvPr/>
        </p:nvSpPr>
        <p:spPr bwMode="auto">
          <a:xfrm>
            <a:off x="381000" y="1219200"/>
            <a:ext cx="2743200" cy="403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2400">
              <a:latin typeface="Calibri" pitchFamily="84" charset="0"/>
            </a:endParaRPr>
          </a:p>
        </p:txBody>
      </p:sp>
      <p:sp>
        <p:nvSpPr>
          <p:cNvPr id="389124" name="Text Box 7"/>
          <p:cNvSpPr txBox="1">
            <a:spLocks noChangeArrowheads="1"/>
          </p:cNvSpPr>
          <p:nvPr/>
        </p:nvSpPr>
        <p:spPr bwMode="auto">
          <a:xfrm>
            <a:off x="685800" y="1524000"/>
            <a:ext cx="2133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2400">
              <a:latin typeface="Times" pitchFamily="84" charset="0"/>
            </a:endParaRPr>
          </a:p>
        </p:txBody>
      </p:sp>
      <p:sp>
        <p:nvSpPr>
          <p:cNvPr id="389125" name="Text Box 10"/>
          <p:cNvSpPr txBox="1">
            <a:spLocks noChangeArrowheads="1"/>
          </p:cNvSpPr>
          <p:nvPr/>
        </p:nvSpPr>
        <p:spPr bwMode="auto">
          <a:xfrm>
            <a:off x="533400" y="2406650"/>
            <a:ext cx="2514600" cy="915988"/>
          </a:xfrm>
          <a:prstGeom prst="rect">
            <a:avLst/>
          </a:prstGeom>
          <a:noFill/>
          <a:ln w="9525">
            <a:noFill/>
            <a:miter lim="800000"/>
            <a:headEnd/>
            <a:tailEnd/>
          </a:ln>
        </p:spPr>
        <p:txBody>
          <a:bodyPr>
            <a:prstTxWarp prst="textNoShape">
              <a:avLst/>
            </a:prstTxWarp>
            <a:spAutoFit/>
          </a:bodyPr>
          <a:lstStyle/>
          <a:p>
            <a:pPr marL="109538" indent="-109538" eaLnBrk="0" hangingPunct="0">
              <a:buFontTx/>
              <a:buChar char="•"/>
              <a:tabLst>
                <a:tab pos="109538" algn="l"/>
              </a:tabLst>
            </a:pPr>
            <a:r>
              <a:rPr lang="en-US" sz="1800">
                <a:latin typeface="Calibri" pitchFamily="84" charset="0"/>
              </a:rPr>
              <a:t>Local Accountability for health and resource allocation</a:t>
            </a:r>
          </a:p>
        </p:txBody>
      </p:sp>
      <p:sp>
        <p:nvSpPr>
          <p:cNvPr id="389126" name="Text Box 11"/>
          <p:cNvSpPr txBox="1">
            <a:spLocks noChangeArrowheads="1"/>
          </p:cNvSpPr>
          <p:nvPr/>
        </p:nvSpPr>
        <p:spPr bwMode="auto">
          <a:xfrm>
            <a:off x="457200" y="3352800"/>
            <a:ext cx="2514600" cy="641350"/>
          </a:xfrm>
          <a:prstGeom prst="rect">
            <a:avLst/>
          </a:prstGeom>
          <a:noFill/>
          <a:ln w="9525">
            <a:noFill/>
            <a:miter lim="800000"/>
            <a:headEnd/>
            <a:tailEnd/>
          </a:ln>
        </p:spPr>
        <p:txBody>
          <a:bodyPr>
            <a:prstTxWarp prst="textNoShape">
              <a:avLst/>
            </a:prstTxWarp>
            <a:spAutoFit/>
          </a:bodyPr>
          <a:lstStyle/>
          <a:p>
            <a:pPr marL="109538" indent="-109538" eaLnBrk="0" hangingPunct="0">
              <a:buFontTx/>
              <a:buChar char="•"/>
              <a:tabLst>
                <a:tab pos="109538" algn="l"/>
              </a:tabLst>
            </a:pPr>
            <a:r>
              <a:rPr lang="en-US" sz="1800">
                <a:latin typeface="Calibri" pitchFamily="84" charset="0"/>
              </a:rPr>
              <a:t>Standards for safe and effective care</a:t>
            </a:r>
          </a:p>
        </p:txBody>
      </p:sp>
      <p:sp>
        <p:nvSpPr>
          <p:cNvPr id="389127" name="Text Box 12"/>
          <p:cNvSpPr txBox="1">
            <a:spLocks noChangeArrowheads="1"/>
          </p:cNvSpPr>
          <p:nvPr/>
        </p:nvSpPr>
        <p:spPr bwMode="auto">
          <a:xfrm>
            <a:off x="533400" y="4083050"/>
            <a:ext cx="2514600" cy="641350"/>
          </a:xfrm>
          <a:prstGeom prst="rect">
            <a:avLst/>
          </a:prstGeom>
          <a:noFill/>
          <a:ln w="9525">
            <a:noFill/>
            <a:miter lim="800000"/>
            <a:headEnd/>
            <a:tailEnd/>
          </a:ln>
        </p:spPr>
        <p:txBody>
          <a:bodyPr>
            <a:prstTxWarp prst="textNoShape">
              <a:avLst/>
            </a:prstTxWarp>
            <a:spAutoFit/>
          </a:bodyPr>
          <a:lstStyle/>
          <a:p>
            <a:pPr marL="109538" indent="-109538" eaLnBrk="0" hangingPunct="0">
              <a:buFontTx/>
              <a:buChar char="•"/>
              <a:tabLst>
                <a:tab pos="109538" algn="l"/>
              </a:tabLst>
            </a:pPr>
            <a:r>
              <a:rPr lang="en-US" sz="1800">
                <a:latin typeface="Calibri" pitchFamily="84" charset="0"/>
              </a:rPr>
              <a:t>Fixed budget indexed to sustainable growth</a:t>
            </a:r>
          </a:p>
        </p:txBody>
      </p:sp>
      <p:sp>
        <p:nvSpPr>
          <p:cNvPr id="389128" name="Text Box 9"/>
          <p:cNvSpPr txBox="1">
            <a:spLocks noChangeArrowheads="1"/>
          </p:cNvSpPr>
          <p:nvPr/>
        </p:nvSpPr>
        <p:spPr bwMode="auto">
          <a:xfrm>
            <a:off x="533400" y="1371600"/>
            <a:ext cx="2362200" cy="915988"/>
          </a:xfrm>
          <a:prstGeom prst="rect">
            <a:avLst/>
          </a:prstGeom>
          <a:noFill/>
          <a:ln w="9525">
            <a:noFill/>
            <a:miter lim="800000"/>
            <a:headEnd/>
            <a:tailEnd/>
          </a:ln>
        </p:spPr>
        <p:txBody>
          <a:bodyPr>
            <a:prstTxWarp prst="textNoShape">
              <a:avLst/>
            </a:prstTxWarp>
            <a:spAutoFit/>
          </a:bodyPr>
          <a:lstStyle/>
          <a:p>
            <a:pPr marL="122238" indent="-122238" eaLnBrk="0" hangingPunct="0">
              <a:buFontTx/>
              <a:buChar char="•"/>
              <a:tabLst>
                <a:tab pos="109538" algn="l"/>
              </a:tabLst>
            </a:pPr>
            <a:r>
              <a:rPr lang="en-US" sz="1800">
                <a:latin typeface="Calibri" pitchFamily="84" charset="0"/>
              </a:rPr>
              <a:t>Integration and coordination  of benefits and services</a:t>
            </a:r>
          </a:p>
        </p:txBody>
      </p:sp>
      <p:sp>
        <p:nvSpPr>
          <p:cNvPr id="389129" name="Rectangle 22"/>
          <p:cNvSpPr>
            <a:spLocks noChangeArrowheads="1"/>
          </p:cNvSpPr>
          <p:nvPr/>
        </p:nvSpPr>
        <p:spPr bwMode="auto">
          <a:xfrm>
            <a:off x="6324600" y="2400300"/>
            <a:ext cx="2514600" cy="1676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2400">
              <a:latin typeface="Calibri" pitchFamily="84" charset="0"/>
            </a:endParaRPr>
          </a:p>
        </p:txBody>
      </p:sp>
      <p:sp>
        <p:nvSpPr>
          <p:cNvPr id="389130" name="Text Box 23"/>
          <p:cNvSpPr txBox="1">
            <a:spLocks noChangeArrowheads="1"/>
          </p:cNvSpPr>
          <p:nvPr/>
        </p:nvSpPr>
        <p:spPr bwMode="auto">
          <a:xfrm>
            <a:off x="6400800" y="2641600"/>
            <a:ext cx="2362200" cy="1192213"/>
          </a:xfrm>
          <a:prstGeom prst="rect">
            <a:avLst/>
          </a:prstGeom>
          <a:noFill/>
          <a:ln w="9525">
            <a:noFill/>
            <a:miter lim="800000"/>
            <a:headEnd/>
            <a:tailEnd/>
          </a:ln>
        </p:spPr>
        <p:txBody>
          <a:bodyPr>
            <a:prstTxWarp prst="textNoShape">
              <a:avLst/>
            </a:prstTxWarp>
            <a:spAutoFit/>
          </a:bodyPr>
          <a:lstStyle/>
          <a:p>
            <a:pPr eaLnBrk="0" hangingPunct="0">
              <a:spcBef>
                <a:spcPct val="50000"/>
              </a:spcBef>
              <a:buFontTx/>
              <a:buChar char="•"/>
            </a:pPr>
            <a:r>
              <a:rPr lang="en-US" sz="1800">
                <a:latin typeface="Calibri" pitchFamily="84" charset="0"/>
              </a:rPr>
              <a:t>Improved outcomes</a:t>
            </a:r>
          </a:p>
          <a:p>
            <a:pPr eaLnBrk="0" hangingPunct="0">
              <a:spcBef>
                <a:spcPct val="50000"/>
              </a:spcBef>
              <a:buFontTx/>
              <a:buChar char="•"/>
            </a:pPr>
            <a:r>
              <a:rPr lang="en-US" sz="1800">
                <a:latin typeface="Calibri" pitchFamily="84" charset="0"/>
              </a:rPr>
              <a:t>Reduced costs</a:t>
            </a:r>
          </a:p>
          <a:p>
            <a:pPr eaLnBrk="0" hangingPunct="0">
              <a:spcBef>
                <a:spcPct val="50000"/>
              </a:spcBef>
              <a:buFontTx/>
              <a:buChar char="•"/>
            </a:pPr>
            <a:r>
              <a:rPr lang="en-US" sz="1800">
                <a:latin typeface="Calibri" pitchFamily="84" charset="0"/>
              </a:rPr>
              <a:t>Healthier population</a:t>
            </a:r>
          </a:p>
        </p:txBody>
      </p:sp>
      <p:sp>
        <p:nvSpPr>
          <p:cNvPr id="389131" name="Line 25"/>
          <p:cNvSpPr>
            <a:spLocks noChangeShapeType="1"/>
          </p:cNvSpPr>
          <p:nvPr/>
        </p:nvSpPr>
        <p:spPr bwMode="auto">
          <a:xfrm>
            <a:off x="5791200" y="3238500"/>
            <a:ext cx="53340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389132" name="Line 24"/>
          <p:cNvSpPr>
            <a:spLocks noChangeShapeType="1"/>
          </p:cNvSpPr>
          <p:nvPr/>
        </p:nvSpPr>
        <p:spPr bwMode="auto">
          <a:xfrm>
            <a:off x="3124200" y="3238500"/>
            <a:ext cx="53340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nvGrpSpPr>
          <p:cNvPr id="389133" name="Group 20"/>
          <p:cNvGrpSpPr>
            <a:grpSpLocks/>
          </p:cNvGrpSpPr>
          <p:nvPr/>
        </p:nvGrpSpPr>
        <p:grpSpPr bwMode="auto">
          <a:xfrm>
            <a:off x="3657600" y="2400300"/>
            <a:ext cx="2286000" cy="1676400"/>
            <a:chOff x="2256" y="1536"/>
            <a:chExt cx="1632" cy="1056"/>
          </a:xfrm>
        </p:grpSpPr>
        <p:sp>
          <p:nvSpPr>
            <p:cNvPr id="389134" name="Rectangle 17"/>
            <p:cNvSpPr>
              <a:spLocks noChangeArrowheads="1"/>
            </p:cNvSpPr>
            <p:nvPr/>
          </p:nvSpPr>
          <p:spPr bwMode="auto">
            <a:xfrm>
              <a:off x="2256" y="1536"/>
              <a:ext cx="1632" cy="105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b="1">
                <a:latin typeface="Calibri" pitchFamily="84" charset="0"/>
              </a:endParaRPr>
            </a:p>
          </p:txBody>
        </p:sp>
        <p:sp>
          <p:nvSpPr>
            <p:cNvPr id="389135" name="Text Box 19"/>
            <p:cNvSpPr txBox="1">
              <a:spLocks noChangeArrowheads="1"/>
            </p:cNvSpPr>
            <p:nvPr/>
          </p:nvSpPr>
          <p:spPr bwMode="auto">
            <a:xfrm>
              <a:off x="2328" y="1824"/>
              <a:ext cx="1488" cy="404"/>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a:latin typeface="Calibri" pitchFamily="84" charset="0"/>
                </a:rPr>
                <a:t>Redesigned Delivery System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69" name="Rectangle 2"/>
          <p:cNvSpPr>
            <a:spLocks noGrp="1" noChangeArrowheads="1"/>
          </p:cNvSpPr>
          <p:nvPr>
            <p:ph type="title" idx="4294967295"/>
          </p:nvPr>
        </p:nvSpPr>
        <p:spPr>
          <a:noFill/>
        </p:spPr>
        <p:txBody>
          <a:bodyPr/>
          <a:lstStyle/>
          <a:p>
            <a:pPr algn="l"/>
            <a:r>
              <a:rPr lang="en-US" b="1" smtClean="0">
                <a:solidFill>
                  <a:srgbClr val="990033"/>
                </a:solidFill>
                <a:effectLst/>
                <a:latin typeface="Calibri" pitchFamily="84" charset="0"/>
                <a:ea typeface="ＭＳ Ｐゴシック" pitchFamily="84" charset="-128"/>
                <a:cs typeface="ＭＳ Ｐゴシック" pitchFamily="84" charset="-128"/>
              </a:rPr>
              <a:t>Coordinated Care Organizations</a:t>
            </a:r>
            <a:endParaRPr lang="en-US" smtClean="0">
              <a:solidFill>
                <a:srgbClr val="990033"/>
              </a:solidFill>
              <a:effectLst/>
              <a:latin typeface="Arial" pitchFamily="84" charset="0"/>
              <a:ea typeface="ＭＳ Ｐゴシック" pitchFamily="84" charset="-128"/>
              <a:cs typeface="ＭＳ Ｐゴシック" pitchFamily="84" charset="-128"/>
            </a:endParaRPr>
          </a:p>
        </p:txBody>
      </p:sp>
      <p:sp>
        <p:nvSpPr>
          <p:cNvPr id="391170" name="Rectangle 3"/>
          <p:cNvSpPr>
            <a:spLocks noGrp="1" noChangeArrowheads="1"/>
          </p:cNvSpPr>
          <p:nvPr>
            <p:ph type="body" idx="4294967295"/>
          </p:nvPr>
        </p:nvSpPr>
        <p:spPr/>
        <p:txBody>
          <a:bodyPr/>
          <a:lstStyle/>
          <a:p>
            <a:pPr eaLnBrk="1" hangingPunct="1">
              <a:lnSpc>
                <a:spcPct val="90000"/>
              </a:lnSpc>
            </a:pPr>
            <a:r>
              <a:rPr lang="en-US" sz="2800" smtClean="0">
                <a:latin typeface="Calibri" pitchFamily="84" charset="0"/>
                <a:ea typeface="ＭＳ Ｐゴシック" pitchFamily="84" charset="-128"/>
                <a:cs typeface="ＭＳ Ｐゴシック" pitchFamily="84" charset="-128"/>
              </a:rPr>
              <a:t>Locally run</a:t>
            </a:r>
          </a:p>
          <a:p>
            <a:pPr eaLnBrk="1" hangingPunct="1">
              <a:lnSpc>
                <a:spcPct val="90000"/>
              </a:lnSpc>
            </a:pPr>
            <a:r>
              <a:rPr lang="en-US" sz="2800" smtClean="0">
                <a:latin typeface="Calibri" pitchFamily="84" charset="0"/>
                <a:ea typeface="ＭＳ Ｐゴシック" pitchFamily="84" charset="-128"/>
                <a:cs typeface="ＭＳ Ｐゴシック" pitchFamily="84" charset="-128"/>
              </a:rPr>
              <a:t>Revenue flexibility to allow innovative approaches to prevention, team-based care, community health workers</a:t>
            </a:r>
          </a:p>
          <a:p>
            <a:pPr eaLnBrk="1" hangingPunct="1">
              <a:lnSpc>
                <a:spcPct val="90000"/>
              </a:lnSpc>
            </a:pPr>
            <a:r>
              <a:rPr lang="en-US" sz="2800" smtClean="0">
                <a:latin typeface="Calibri" pitchFamily="84" charset="0"/>
                <a:ea typeface="ＭＳ Ｐゴシック" pitchFamily="84" charset="-128"/>
                <a:cs typeface="ＭＳ Ｐゴシック" pitchFamily="84" charset="-128"/>
              </a:rPr>
              <a:t>Global budget &amp; shared savings</a:t>
            </a:r>
          </a:p>
          <a:p>
            <a:pPr eaLnBrk="1" hangingPunct="1">
              <a:lnSpc>
                <a:spcPct val="90000"/>
              </a:lnSpc>
            </a:pPr>
            <a:r>
              <a:rPr lang="en-US" sz="2800" smtClean="0">
                <a:latin typeface="Calibri" pitchFamily="84" charset="0"/>
                <a:ea typeface="ＭＳ Ｐゴシック" pitchFamily="84" charset="-128"/>
                <a:cs typeface="ＭＳ Ｐゴシック" pitchFamily="84" charset="-128"/>
              </a:rPr>
              <a:t>Measurable outcomes</a:t>
            </a:r>
          </a:p>
          <a:p>
            <a:pPr eaLnBrk="1" hangingPunct="1">
              <a:lnSpc>
                <a:spcPct val="90000"/>
              </a:lnSpc>
            </a:pPr>
            <a:r>
              <a:rPr lang="en-US" sz="2800" smtClean="0">
                <a:latin typeface="Calibri" pitchFamily="84" charset="0"/>
                <a:ea typeface="ＭＳ Ｐゴシック" pitchFamily="84" charset="-128"/>
                <a:cs typeface="ＭＳ Ｐゴシック" pitchFamily="84" charset="-128"/>
              </a:rPr>
              <a:t>Accountability</a:t>
            </a:r>
          </a:p>
          <a:p>
            <a:pPr eaLnBrk="1" hangingPunct="1">
              <a:lnSpc>
                <a:spcPct val="90000"/>
              </a:lnSpc>
              <a:buFont typeface="Wingdings" pitchFamily="84" charset="2"/>
              <a:buNone/>
            </a:pPr>
            <a:endParaRPr lang="en-US" sz="2800" smtClean="0">
              <a:latin typeface="Calibri" pitchFamily="84" charset="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smtClean="0">
              <a:latin typeface="Calibri" pitchFamily="84" charset="0"/>
              <a:ea typeface="ＭＳ Ｐゴシック" pitchFamily="84" charset="-128"/>
              <a:cs typeface="ＭＳ Ｐゴシック" pitchFamily="84" charset="-128"/>
            </a:endParaRPr>
          </a:p>
          <a:p>
            <a:pPr>
              <a:lnSpc>
                <a:spcPct val="90000"/>
              </a:lnSpc>
            </a:pPr>
            <a:endParaRPr lang="en-US" sz="2800" smtClean="0">
              <a:latin typeface="Calibri"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3" name="Rectangle 2"/>
          <p:cNvSpPr>
            <a:spLocks noGrp="1" noChangeArrowheads="1"/>
          </p:cNvSpPr>
          <p:nvPr>
            <p:ph type="title" idx="4294967295"/>
          </p:nvPr>
        </p:nvSpPr>
        <p:spPr>
          <a:xfrm>
            <a:off x="457200" y="274638"/>
            <a:ext cx="8229600" cy="715962"/>
          </a:xfrm>
          <a:noFill/>
        </p:spPr>
        <p:txBody>
          <a:bodyPr/>
          <a:lstStyle/>
          <a:p>
            <a:pPr algn="l"/>
            <a:r>
              <a:rPr lang="en-US" sz="4800" b="1" smtClean="0">
                <a:solidFill>
                  <a:srgbClr val="990033"/>
                </a:solidFill>
                <a:effectLst/>
                <a:latin typeface="Calibri" pitchFamily="84" charset="0"/>
                <a:ea typeface="ＭＳ Ｐゴシック" pitchFamily="84" charset="-128"/>
                <a:cs typeface="ＭＳ Ｐゴシック" pitchFamily="84" charset="-128"/>
              </a:rPr>
              <a:t>What we can build on?</a:t>
            </a:r>
            <a:endParaRPr lang="en-US" sz="3400" smtClean="0">
              <a:solidFill>
                <a:srgbClr val="990033"/>
              </a:solidFill>
              <a:effectLst/>
              <a:latin typeface="Arial" pitchFamily="84" charset="0"/>
              <a:ea typeface="ＭＳ Ｐゴシック" pitchFamily="84" charset="-128"/>
              <a:cs typeface="ＭＳ Ｐゴシック" pitchFamily="84" charset="-128"/>
            </a:endParaRPr>
          </a:p>
        </p:txBody>
      </p:sp>
      <p:sp>
        <p:nvSpPr>
          <p:cNvPr id="392194" name="Rectangle 3"/>
          <p:cNvSpPr>
            <a:spLocks noGrp="1" noChangeArrowheads="1"/>
          </p:cNvSpPr>
          <p:nvPr>
            <p:ph type="body" idx="4294967295"/>
          </p:nvPr>
        </p:nvSpPr>
        <p:spPr>
          <a:xfrm>
            <a:off x="457200" y="1219200"/>
            <a:ext cx="8229600" cy="5029200"/>
          </a:xfrm>
        </p:spPr>
        <p:txBody>
          <a:bodyPr/>
          <a:lstStyle/>
          <a:p>
            <a:pPr>
              <a:lnSpc>
                <a:spcPct val="90000"/>
              </a:lnSpc>
            </a:pPr>
            <a:r>
              <a:rPr lang="en-US" sz="2400" b="1" smtClean="0">
                <a:latin typeface="Calibri" pitchFamily="84" charset="0"/>
                <a:ea typeface="ＭＳ Ｐゴシック" pitchFamily="84" charset="-128"/>
                <a:cs typeface="ＭＳ Ｐゴシック" pitchFamily="84" charset="-128"/>
              </a:rPr>
              <a:t>Mosaic Medical / Bend</a:t>
            </a:r>
            <a:r>
              <a:rPr lang="en-US" sz="2400" smtClean="0">
                <a:latin typeface="Calibri" pitchFamily="84" charset="0"/>
                <a:ea typeface="ＭＳ Ｐゴシック" pitchFamily="84" charset="-128"/>
                <a:cs typeface="ＭＳ Ｐゴシック" pitchFamily="84" charset="-128"/>
              </a:rPr>
              <a:t> - 2010. One year-long pilot program with 100 costliest Medicaid patients. Frequent ED visits up to 25-30 year. Team based care. Cost decreased: Mosaic's 6,400 Medicaid patients in 2010 decreased by more than $621,000, thanks to just six months of reduced reliance on the emergency room for non-emergent care. </a:t>
            </a:r>
          </a:p>
          <a:p>
            <a:pPr>
              <a:lnSpc>
                <a:spcPct val="90000"/>
              </a:lnSpc>
              <a:buFontTx/>
              <a:buNone/>
            </a:pPr>
            <a:endParaRPr lang="en-US" sz="2400" smtClean="0">
              <a:latin typeface="Calibri" pitchFamily="84" charset="0"/>
              <a:ea typeface="ＭＳ Ｐゴシック" pitchFamily="84" charset="-128"/>
              <a:cs typeface="ＭＳ Ｐゴシック" pitchFamily="84" charset="-128"/>
            </a:endParaRPr>
          </a:p>
          <a:p>
            <a:pPr>
              <a:lnSpc>
                <a:spcPct val="90000"/>
              </a:lnSpc>
            </a:pPr>
            <a:r>
              <a:rPr lang="en-US" sz="2400" b="1" smtClean="0">
                <a:latin typeface="Calibri" pitchFamily="84" charset="0"/>
                <a:ea typeface="ＭＳ Ｐゴシック" pitchFamily="84" charset="-128"/>
                <a:cs typeface="ＭＳ Ｐゴシック" pitchFamily="84" charset="-128"/>
              </a:rPr>
              <a:t>CareOreon Pilot Project</a:t>
            </a:r>
            <a:r>
              <a:rPr lang="en-US" sz="2400" smtClean="0">
                <a:latin typeface="Calibri" pitchFamily="84" charset="0"/>
                <a:ea typeface="ＭＳ Ｐゴシック" pitchFamily="84" charset="-128"/>
                <a:cs typeface="ＭＳ Ｐゴシック" pitchFamily="84" charset="-128"/>
              </a:rPr>
              <a:t> – 41% of their Medicaid clients. Highest risk. Reduced inpatient hospitalization between 16 – 18%. ED stabilized during a period when other ED increased. Costs decreasing to non-high risk patients.</a:t>
            </a:r>
          </a:p>
          <a:p>
            <a:pPr>
              <a:lnSpc>
                <a:spcPct val="90000"/>
              </a:lnSpc>
            </a:pPr>
            <a:endParaRPr lang="en-US" sz="2400" i="1" smtClean="0">
              <a:latin typeface="Calibri"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7" name="Rectangle 2"/>
          <p:cNvSpPr>
            <a:spLocks noGrp="1" noChangeArrowheads="1"/>
          </p:cNvSpPr>
          <p:nvPr>
            <p:ph type="title" idx="4294967295"/>
          </p:nvPr>
        </p:nvSpPr>
        <p:spPr>
          <a:noFill/>
        </p:spPr>
        <p:txBody>
          <a:bodyPr lIns="91440" tIns="45720" rIns="91440" bIns="45720"/>
          <a:lstStyle/>
          <a:p>
            <a:pPr algn="l" eaLnBrk="1" hangingPunct="1"/>
            <a:r>
              <a:rPr lang="en-US" b="1" smtClean="0">
                <a:solidFill>
                  <a:srgbClr val="990033"/>
                </a:solidFill>
                <a:effectLst/>
                <a:latin typeface="Calibri" pitchFamily="84" charset="0"/>
                <a:ea typeface="ＭＳ Ｐゴシック" pitchFamily="84" charset="-128"/>
                <a:cs typeface="ＭＳ Ｐゴシック" pitchFamily="84" charset="-128"/>
              </a:rPr>
              <a:t>YEAR 2 SAVINGS</a:t>
            </a:r>
          </a:p>
        </p:txBody>
      </p:sp>
      <p:sp>
        <p:nvSpPr>
          <p:cNvPr id="393218" name="Rectangle 3"/>
          <p:cNvSpPr>
            <a:spLocks noGrp="1" noChangeArrowheads="1"/>
          </p:cNvSpPr>
          <p:nvPr>
            <p:ph type="body" idx="4294967295"/>
          </p:nvPr>
        </p:nvSpPr>
        <p:spPr>
          <a:xfrm>
            <a:off x="457200" y="1600200"/>
            <a:ext cx="8229600" cy="4876800"/>
          </a:xfrm>
        </p:spPr>
        <p:txBody>
          <a:bodyPr/>
          <a:lstStyle/>
          <a:p>
            <a:pPr eaLnBrk="1" hangingPunct="1">
              <a:lnSpc>
                <a:spcPct val="90000"/>
              </a:lnSpc>
            </a:pPr>
            <a:r>
              <a:rPr lang="en-US" b="1" smtClean="0">
                <a:latin typeface="Calibri" pitchFamily="84" charset="0"/>
                <a:ea typeface="ＭＳ Ｐゴシック" pitchFamily="84" charset="-128"/>
                <a:cs typeface="ＭＳ Ｐゴシック" pitchFamily="84" charset="-128"/>
              </a:rPr>
              <a:t>Savings based on:</a:t>
            </a:r>
          </a:p>
          <a:p>
            <a:pPr lvl="1" eaLnBrk="1" hangingPunct="1">
              <a:lnSpc>
                <a:spcPct val="90000"/>
              </a:lnSpc>
              <a:buFont typeface="Wingdings" pitchFamily="84" charset="2"/>
              <a:buChar char="§"/>
            </a:pPr>
            <a:r>
              <a:rPr lang="en-US" smtClean="0">
                <a:latin typeface="Calibri" pitchFamily="84" charset="0"/>
              </a:rPr>
              <a:t>Ability to reduce preventable conditions</a:t>
            </a:r>
          </a:p>
          <a:p>
            <a:pPr lvl="1" eaLnBrk="1" hangingPunct="1">
              <a:lnSpc>
                <a:spcPct val="90000"/>
              </a:lnSpc>
              <a:buFont typeface="Wingdings" pitchFamily="84" charset="2"/>
              <a:buChar char="§"/>
            </a:pPr>
            <a:r>
              <a:rPr lang="en-US" smtClean="0">
                <a:latin typeface="Calibri" pitchFamily="84" charset="0"/>
              </a:rPr>
              <a:t>Widespread use of primary care medical homes</a:t>
            </a:r>
          </a:p>
          <a:p>
            <a:pPr lvl="1" eaLnBrk="1" hangingPunct="1">
              <a:lnSpc>
                <a:spcPct val="90000"/>
              </a:lnSpc>
              <a:buFont typeface="Wingdings" pitchFamily="84" charset="2"/>
              <a:buChar char="§"/>
            </a:pPr>
            <a:r>
              <a:rPr lang="en-US" smtClean="0">
                <a:latin typeface="Calibri" pitchFamily="84" charset="0"/>
              </a:rPr>
              <a:t>Improved outcomes due to enhanced care coordination and care delivered in most appropriate setting</a:t>
            </a:r>
          </a:p>
          <a:p>
            <a:pPr lvl="1" eaLnBrk="1" hangingPunct="1">
              <a:lnSpc>
                <a:spcPct val="90000"/>
              </a:lnSpc>
              <a:buFont typeface="Wingdings" pitchFamily="84" charset="2"/>
              <a:buChar char="§"/>
            </a:pPr>
            <a:r>
              <a:rPr lang="en-US" smtClean="0">
                <a:latin typeface="Calibri" pitchFamily="84" charset="0"/>
              </a:rPr>
              <a:t>Reducing errors and waste</a:t>
            </a:r>
          </a:p>
          <a:p>
            <a:pPr lvl="1" eaLnBrk="1" hangingPunct="1">
              <a:lnSpc>
                <a:spcPct val="90000"/>
              </a:lnSpc>
              <a:buFont typeface="Wingdings" pitchFamily="84" charset="2"/>
              <a:buChar char="§"/>
            </a:pPr>
            <a:r>
              <a:rPr lang="en-US" smtClean="0">
                <a:latin typeface="Calibri" pitchFamily="84" charset="0"/>
              </a:rPr>
              <a:t>Innovative payment strategies</a:t>
            </a:r>
          </a:p>
          <a:p>
            <a:pPr lvl="1" eaLnBrk="1" hangingPunct="1">
              <a:lnSpc>
                <a:spcPct val="90000"/>
              </a:lnSpc>
              <a:buFont typeface="Wingdings" pitchFamily="84" charset="2"/>
              <a:buChar char="§"/>
            </a:pPr>
            <a:r>
              <a:rPr lang="en-US" smtClean="0">
                <a:latin typeface="Calibri" pitchFamily="84" charset="0"/>
              </a:rPr>
              <a:t>Use of best practices and centers of excellence</a:t>
            </a:r>
          </a:p>
          <a:p>
            <a:pPr lvl="1" eaLnBrk="1" hangingPunct="1">
              <a:lnSpc>
                <a:spcPct val="90000"/>
              </a:lnSpc>
              <a:buFont typeface="Wingdings" pitchFamily="84" charset="2"/>
              <a:buChar char="§"/>
            </a:pPr>
            <a:r>
              <a:rPr lang="en-US" smtClean="0">
                <a:latin typeface="Calibri" pitchFamily="84" charset="0"/>
              </a:rPr>
              <a:t>Single point of accountability for achieving results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2"/>
          <p:cNvSpPr>
            <a:spLocks noGrp="1" noChangeArrowheads="1"/>
          </p:cNvSpPr>
          <p:nvPr>
            <p:ph type="body" idx="4294967295"/>
          </p:nvPr>
        </p:nvSpPr>
        <p:spPr>
          <a:xfrm>
            <a:off x="304800" y="1600200"/>
            <a:ext cx="8382000" cy="4525963"/>
          </a:xfrm>
        </p:spPr>
        <p:txBody>
          <a:bodyPr/>
          <a:lstStyle/>
          <a:p>
            <a:pPr marL="1168400" lvl="1" indent="-711200">
              <a:buFontTx/>
              <a:buAutoNum type="romanUcPeriod"/>
            </a:pPr>
            <a:r>
              <a:rPr lang="en-US" sz="3600" smtClean="0">
                <a:latin typeface="Calibri" pitchFamily="84" charset="0"/>
              </a:rPr>
              <a:t>Future Leaders</a:t>
            </a:r>
          </a:p>
          <a:p>
            <a:pPr marL="1168400" lvl="1" indent="-711200">
              <a:buFontTx/>
              <a:buAutoNum type="romanUcPeriod"/>
            </a:pPr>
            <a:r>
              <a:rPr lang="en-US" sz="3600" smtClean="0">
                <a:latin typeface="Calibri" pitchFamily="84" charset="0"/>
              </a:rPr>
              <a:t>Federal &amp; State Perspective</a:t>
            </a:r>
          </a:p>
          <a:p>
            <a:pPr marL="1168400" lvl="1" indent="-711200">
              <a:buFontTx/>
              <a:buAutoNum type="romanUcPeriod"/>
            </a:pPr>
            <a:r>
              <a:rPr lang="en-US" sz="3600" smtClean="0">
                <a:latin typeface="Calibri" pitchFamily="84" charset="0"/>
              </a:rPr>
              <a:t>Opportunities &amp; Challenges for Public Health</a:t>
            </a:r>
            <a:endParaRPr lang="en-US" smtClean="0">
              <a:latin typeface="Calibri" pitchFamily="84" charset="0"/>
            </a:endParaRPr>
          </a:p>
          <a:p>
            <a:pPr marL="812800" indent="-812800" algn="ctr">
              <a:buFontTx/>
              <a:buAutoNum type="romanUcPeriod"/>
            </a:pPr>
            <a:endParaRPr lang="en-US" smtClean="0">
              <a:latin typeface="Calibri" pitchFamily="84" charset="0"/>
              <a:ea typeface="ＭＳ Ｐゴシック" pitchFamily="84" charset="-128"/>
              <a:cs typeface="ＭＳ Ｐゴシック" pitchFamily="84" charset="-128"/>
            </a:endParaRPr>
          </a:p>
          <a:p>
            <a:pPr marL="812800" indent="-812800">
              <a:buFontTx/>
              <a:buNone/>
            </a:pPr>
            <a:endParaRPr lang="en-US" smtClean="0">
              <a:latin typeface="Calibri" pitchFamily="84" charset="0"/>
              <a:ea typeface="ＭＳ Ｐゴシック" pitchFamily="84" charset="-128"/>
              <a:cs typeface="ＭＳ Ｐゴシック" pitchFamily="84" charset="-128"/>
            </a:endParaRPr>
          </a:p>
        </p:txBody>
      </p:sp>
      <p:sp>
        <p:nvSpPr>
          <p:cNvPr id="7170" name="Rectangle 4"/>
          <p:cNvSpPr>
            <a:spLocks noGrp="1" noChangeArrowheads="1"/>
          </p:cNvSpPr>
          <p:nvPr>
            <p:ph type="title" idx="4294967295"/>
          </p:nvPr>
        </p:nvSpPr>
        <p:spPr>
          <a:noFill/>
        </p:spPr>
        <p:txBody>
          <a:bodyPr/>
          <a:lstStyle/>
          <a:p>
            <a:pPr algn="l"/>
            <a:r>
              <a:rPr lang="en-US" sz="4400" b="1" smtClean="0">
                <a:solidFill>
                  <a:srgbClr val="990033"/>
                </a:solidFill>
                <a:effectLst/>
                <a:latin typeface="Calibri" pitchFamily="84" charset="0"/>
                <a:ea typeface="ＭＳ Ｐゴシック" pitchFamily="84" charset="-128"/>
                <a:cs typeface="ＭＳ Ｐゴシック" pitchFamily="84" charset="-128"/>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265" name="Rectangle 2"/>
          <p:cNvSpPr>
            <a:spLocks noGrp="1" noChangeArrowheads="1"/>
          </p:cNvSpPr>
          <p:nvPr>
            <p:ph type="title" idx="4294967295"/>
          </p:nvPr>
        </p:nvSpPr>
        <p:spPr>
          <a:xfrm>
            <a:off x="533400" y="304800"/>
            <a:ext cx="7848600" cy="1112838"/>
          </a:xfrm>
          <a:noFill/>
        </p:spPr>
        <p:txBody>
          <a:bodyPr lIns="91440" tIns="45720" rIns="91440" bIns="45720"/>
          <a:lstStyle/>
          <a:p>
            <a:pPr algn="l" eaLnBrk="1" hangingPunct="1"/>
            <a:r>
              <a:rPr lang="en-US" b="1" smtClean="0">
                <a:solidFill>
                  <a:srgbClr val="990033"/>
                </a:solidFill>
                <a:effectLst/>
                <a:latin typeface="Calibri" pitchFamily="84" charset="0"/>
                <a:ea typeface="ＭＳ Ｐゴシック" pitchFamily="84" charset="-128"/>
                <a:cs typeface="ＭＳ Ｐゴシック" pitchFamily="84" charset="-128"/>
              </a:rPr>
              <a:t>YEAR 3+</a:t>
            </a:r>
          </a:p>
        </p:txBody>
      </p:sp>
      <p:sp>
        <p:nvSpPr>
          <p:cNvPr id="395266" name="Rectangle 3"/>
          <p:cNvSpPr>
            <a:spLocks noGrp="1" noChangeArrowheads="1"/>
          </p:cNvSpPr>
          <p:nvPr>
            <p:ph type="body" idx="4294967295"/>
          </p:nvPr>
        </p:nvSpPr>
        <p:spPr>
          <a:xfrm>
            <a:off x="609600" y="1768475"/>
            <a:ext cx="8001000" cy="4098925"/>
          </a:xfrm>
        </p:spPr>
        <p:txBody>
          <a:bodyPr/>
          <a:lstStyle/>
          <a:p>
            <a:pPr eaLnBrk="1" hangingPunct="1">
              <a:lnSpc>
                <a:spcPct val="90000"/>
              </a:lnSpc>
            </a:pPr>
            <a:r>
              <a:rPr lang="en-US" sz="2800" smtClean="0">
                <a:latin typeface="Calibri" pitchFamily="84" charset="0"/>
                <a:ea typeface="ＭＳ Ｐゴシック" pitchFamily="84" charset="-128"/>
                <a:cs typeface="ＭＳ Ｐゴシック" pitchFamily="84" charset="-128"/>
              </a:rPr>
              <a:t>Begin to use redesigned delivery system platform for other state contracts:</a:t>
            </a:r>
          </a:p>
          <a:p>
            <a:pPr lvl="1" eaLnBrk="1" hangingPunct="1">
              <a:lnSpc>
                <a:spcPct val="90000"/>
              </a:lnSpc>
            </a:pPr>
            <a:r>
              <a:rPr lang="en-US" smtClean="0">
                <a:latin typeface="Calibri" pitchFamily="84" charset="0"/>
              </a:rPr>
              <a:t>PEBB</a:t>
            </a:r>
          </a:p>
          <a:p>
            <a:pPr lvl="1" eaLnBrk="1" hangingPunct="1">
              <a:lnSpc>
                <a:spcPct val="90000"/>
              </a:lnSpc>
            </a:pPr>
            <a:r>
              <a:rPr lang="en-US" smtClean="0">
                <a:latin typeface="Calibri" pitchFamily="84" charset="0"/>
              </a:rPr>
              <a:t>OEBB</a:t>
            </a:r>
          </a:p>
          <a:p>
            <a:pPr lvl="1" eaLnBrk="1" hangingPunct="1">
              <a:lnSpc>
                <a:spcPct val="90000"/>
              </a:lnSpc>
              <a:buFontTx/>
              <a:buNone/>
            </a:pPr>
            <a:endParaRPr lang="en-US" smtClean="0">
              <a:latin typeface="Calibri" pitchFamily="84" charset="0"/>
            </a:endParaRPr>
          </a:p>
          <a:p>
            <a:pPr eaLnBrk="1" hangingPunct="1">
              <a:lnSpc>
                <a:spcPct val="90000"/>
              </a:lnSpc>
            </a:pPr>
            <a:r>
              <a:rPr lang="en-US" sz="2800" smtClean="0">
                <a:latin typeface="Calibri" pitchFamily="84" charset="0"/>
                <a:ea typeface="ＭＳ Ｐゴシック" pitchFamily="84" charset="-128"/>
                <a:cs typeface="ＭＳ Ｐゴシック" pitchFamily="84" charset="-128"/>
              </a:rPr>
              <a:t>Redesigned delivery system could be core component of health insurance exchange and an opportunity for private sector to participate</a:t>
            </a:r>
          </a:p>
          <a:p>
            <a:pPr lvl="1" eaLnBrk="1" hangingPunct="1">
              <a:lnSpc>
                <a:spcPct val="90000"/>
              </a:lnSpc>
              <a:buFontTx/>
              <a:buNone/>
            </a:pPr>
            <a:endParaRPr lang="en-US" smtClean="0">
              <a:latin typeface="Calibri" pitchFamily="8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13" name="Rectangle 2"/>
          <p:cNvSpPr>
            <a:spLocks noGrp="1" noChangeArrowheads="1"/>
          </p:cNvSpPr>
          <p:nvPr>
            <p:ph type="title" idx="4294967295"/>
          </p:nvPr>
        </p:nvSpPr>
        <p:spPr>
          <a:noFill/>
        </p:spPr>
        <p:txBody>
          <a:bodyPr lIns="91440" tIns="45720" rIns="91440" bIns="45720"/>
          <a:lstStyle/>
          <a:p>
            <a:pPr algn="l" eaLnBrk="1" hangingPunct="1"/>
            <a:r>
              <a:rPr lang="en-US" b="1" smtClean="0">
                <a:solidFill>
                  <a:srgbClr val="990033"/>
                </a:solidFill>
                <a:effectLst/>
                <a:latin typeface="Calibri" pitchFamily="84" charset="0"/>
                <a:ea typeface="ＭＳ Ｐゴシック" pitchFamily="84" charset="-128"/>
                <a:cs typeface="ＭＳ Ｐゴシック" pitchFamily="84" charset="-128"/>
              </a:rPr>
              <a:t>RISKS/CONCERNS</a:t>
            </a:r>
          </a:p>
        </p:txBody>
      </p:sp>
      <p:sp>
        <p:nvSpPr>
          <p:cNvPr id="397314" name="Rectangle 3"/>
          <p:cNvSpPr>
            <a:spLocks noGrp="1" noChangeArrowheads="1"/>
          </p:cNvSpPr>
          <p:nvPr>
            <p:ph type="body" idx="4294967295"/>
          </p:nvPr>
        </p:nvSpPr>
        <p:spPr>
          <a:xfrm>
            <a:off x="304800" y="1600200"/>
            <a:ext cx="8382000" cy="4648200"/>
          </a:xfrm>
        </p:spPr>
        <p:txBody>
          <a:bodyPr/>
          <a:lstStyle/>
          <a:p>
            <a:pPr eaLnBrk="1" hangingPunct="1"/>
            <a:r>
              <a:rPr lang="en-US" sz="2400" smtClean="0">
                <a:latin typeface="Calibri" pitchFamily="84" charset="0"/>
                <a:ea typeface="ＭＳ Ｐゴシック" pitchFamily="84" charset="-128"/>
                <a:cs typeface="ＭＳ Ｐゴシック" pitchFamily="84" charset="-128"/>
              </a:rPr>
              <a:t>Reductions based on 09-11 spend and medical inflation is not figured in, thus making them steeper</a:t>
            </a:r>
          </a:p>
          <a:p>
            <a:pPr eaLnBrk="1" hangingPunct="1"/>
            <a:r>
              <a:rPr lang="en-US" sz="2400" smtClean="0">
                <a:latin typeface="Calibri" pitchFamily="84" charset="0"/>
                <a:ea typeface="ＭＳ Ｐゴシック" pitchFamily="84" charset="-128"/>
                <a:cs typeface="ＭＳ Ｐゴシック" pitchFamily="84" charset="-128"/>
              </a:rPr>
              <a:t>Ability to make transformational system changes will be more difficult in context of rate reductions</a:t>
            </a:r>
          </a:p>
          <a:p>
            <a:pPr eaLnBrk="1" hangingPunct="1"/>
            <a:r>
              <a:rPr lang="en-US" sz="2400" smtClean="0">
                <a:latin typeface="Calibri" pitchFamily="84" charset="0"/>
                <a:ea typeface="ＭＳ Ｐゴシック" pitchFamily="84" charset="-128"/>
                <a:cs typeface="ＭＳ Ｐゴシック" pitchFamily="84" charset="-128"/>
              </a:rPr>
              <a:t>Access to care could suffer – how can we mitigate</a:t>
            </a:r>
          </a:p>
          <a:p>
            <a:pPr eaLnBrk="1" hangingPunct="1"/>
            <a:r>
              <a:rPr lang="en-US" sz="2400" smtClean="0">
                <a:latin typeface="Calibri" pitchFamily="84" charset="0"/>
                <a:ea typeface="ＭＳ Ｐゴシック" pitchFamily="84" charset="-128"/>
                <a:cs typeface="ＭＳ Ｐゴシック" pitchFamily="84" charset="-128"/>
              </a:rPr>
              <a:t>Will need federal approvals</a:t>
            </a:r>
          </a:p>
          <a:p>
            <a:pPr eaLnBrk="1" hangingPunct="1"/>
            <a:r>
              <a:rPr lang="en-US" sz="2400" smtClean="0">
                <a:latin typeface="Calibri" pitchFamily="84" charset="0"/>
                <a:ea typeface="ＭＳ Ｐゴシック" pitchFamily="84" charset="-128"/>
                <a:cs typeface="ＭＳ Ｐゴシック" pitchFamily="84" charset="-128"/>
              </a:rPr>
              <a:t>If reductions are too steep, infrastructure will be lost</a:t>
            </a:r>
          </a:p>
          <a:p>
            <a:pPr eaLnBrk="1" hangingPunct="1"/>
            <a:r>
              <a:rPr lang="en-US" sz="2400" smtClean="0">
                <a:latin typeface="Calibri" pitchFamily="84" charset="0"/>
                <a:ea typeface="ＭＳ Ｐゴシック" pitchFamily="84" charset="-128"/>
                <a:cs typeface="ＭＳ Ｐゴシック" pitchFamily="84" charset="-128"/>
              </a:rPr>
              <a:t>Need to guard against cost shift to private sector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5" name="Rectangle 2"/>
          <p:cNvSpPr>
            <a:spLocks noGrp="1" noChangeArrowheads="1"/>
          </p:cNvSpPr>
          <p:nvPr>
            <p:ph type="title" idx="4294967295"/>
          </p:nvPr>
        </p:nvSpPr>
        <p:spPr>
          <a:noFill/>
        </p:spPr>
        <p:txBody>
          <a:bodyPr/>
          <a:lstStyle/>
          <a:p>
            <a:pPr algn="l"/>
            <a:r>
              <a:rPr lang="en-US" sz="4800" b="1" smtClean="0">
                <a:solidFill>
                  <a:srgbClr val="990033"/>
                </a:solidFill>
                <a:effectLst/>
                <a:latin typeface="Calibri" pitchFamily="84" charset="0"/>
                <a:ea typeface="ＭＳ Ｐゴシック" pitchFamily="84" charset="-128"/>
                <a:cs typeface="ＭＳ Ｐゴシック" pitchFamily="84" charset="-128"/>
              </a:rPr>
              <a:t>Timeline</a:t>
            </a:r>
          </a:p>
        </p:txBody>
      </p:sp>
      <p:sp>
        <p:nvSpPr>
          <p:cNvPr id="400386" name="Rectangle 3"/>
          <p:cNvSpPr>
            <a:spLocks noGrp="1" noChangeArrowheads="1"/>
          </p:cNvSpPr>
          <p:nvPr>
            <p:ph type="body" idx="4294967295"/>
          </p:nvPr>
        </p:nvSpPr>
        <p:spPr/>
        <p:txBody>
          <a:bodyPr/>
          <a:lstStyle/>
          <a:p>
            <a:pPr>
              <a:lnSpc>
                <a:spcPct val="90000"/>
              </a:lnSpc>
            </a:pPr>
            <a:r>
              <a:rPr lang="en-US" sz="2400" u="sng" smtClean="0">
                <a:latin typeface="Calibri" pitchFamily="84" charset="0"/>
                <a:ea typeface="ＭＳ Ｐゴシック" pitchFamily="84" charset="-128"/>
                <a:cs typeface="ＭＳ Ｐゴシック" pitchFamily="84" charset="-128"/>
              </a:rPr>
              <a:t>Through Nov. 2011</a:t>
            </a:r>
            <a:r>
              <a:rPr lang="en-US" sz="2400" smtClean="0">
                <a:latin typeface="Calibri" pitchFamily="84" charset="0"/>
                <a:ea typeface="ＭＳ Ｐゴシック" pitchFamily="84" charset="-128"/>
                <a:cs typeface="ＭＳ Ｐゴシック" pitchFamily="84" charset="-128"/>
              </a:rPr>
              <a:t>: Public input opportunities and information sharing</a:t>
            </a:r>
          </a:p>
          <a:p>
            <a:pPr lvl="1">
              <a:lnSpc>
                <a:spcPct val="90000"/>
              </a:lnSpc>
            </a:pPr>
            <a:r>
              <a:rPr lang="en-US" sz="2000" smtClean="0">
                <a:latin typeface="Calibri" pitchFamily="84" charset="0"/>
              </a:rPr>
              <a:t>4 Governor work groups</a:t>
            </a:r>
          </a:p>
          <a:p>
            <a:pPr lvl="1">
              <a:lnSpc>
                <a:spcPct val="90000"/>
              </a:lnSpc>
            </a:pPr>
            <a:r>
              <a:rPr lang="en-US" sz="2000" smtClean="0">
                <a:latin typeface="Calibri" pitchFamily="84" charset="0"/>
              </a:rPr>
              <a:t>Statewide presentations</a:t>
            </a:r>
          </a:p>
          <a:p>
            <a:pPr>
              <a:lnSpc>
                <a:spcPct val="90000"/>
              </a:lnSpc>
            </a:pPr>
            <a:r>
              <a:rPr lang="en-US" sz="2400" u="sng" smtClean="0">
                <a:latin typeface="Calibri" pitchFamily="84" charset="0"/>
                <a:ea typeface="ＭＳ Ｐゴシック" pitchFamily="84" charset="-128"/>
                <a:cs typeface="ＭＳ Ｐゴシック" pitchFamily="84" charset="-128"/>
              </a:rPr>
              <a:t>Nov. 2011</a:t>
            </a:r>
            <a:r>
              <a:rPr lang="en-US" sz="2400" smtClean="0">
                <a:latin typeface="Calibri" pitchFamily="84" charset="0"/>
                <a:ea typeface="ＭＳ Ｐゴシック" pitchFamily="84" charset="-128"/>
                <a:cs typeface="ＭＳ Ｐゴシック" pitchFamily="84" charset="-128"/>
              </a:rPr>
              <a:t> – Update to Legislature</a:t>
            </a:r>
          </a:p>
          <a:p>
            <a:pPr>
              <a:lnSpc>
                <a:spcPct val="90000"/>
              </a:lnSpc>
            </a:pPr>
            <a:r>
              <a:rPr lang="en-US" sz="2400" u="sng" smtClean="0">
                <a:latin typeface="Calibri" pitchFamily="84" charset="0"/>
                <a:ea typeface="ＭＳ Ｐゴシック" pitchFamily="84" charset="-128"/>
                <a:cs typeface="ＭＳ Ｐゴシック" pitchFamily="84" charset="-128"/>
              </a:rPr>
              <a:t>Dec. 2011</a:t>
            </a:r>
            <a:r>
              <a:rPr lang="en-US" sz="2400" smtClean="0">
                <a:latin typeface="Calibri" pitchFamily="84" charset="0"/>
                <a:ea typeface="ＭＳ Ｐゴシック" pitchFamily="84" charset="-128"/>
                <a:cs typeface="ＭＳ Ｐゴシック" pitchFamily="84" charset="-128"/>
              </a:rPr>
              <a:t>: CCO plan implementation plan due to Legislature </a:t>
            </a:r>
          </a:p>
          <a:p>
            <a:pPr>
              <a:lnSpc>
                <a:spcPct val="90000"/>
              </a:lnSpc>
            </a:pPr>
            <a:r>
              <a:rPr lang="en-US" sz="2400" u="sng" smtClean="0">
                <a:latin typeface="Calibri" pitchFamily="84" charset="0"/>
                <a:ea typeface="ＭＳ Ｐゴシック" pitchFamily="84" charset="-128"/>
                <a:cs typeface="ＭＳ Ｐゴシック" pitchFamily="84" charset="-128"/>
              </a:rPr>
              <a:t>Feb. 2012</a:t>
            </a:r>
            <a:r>
              <a:rPr lang="en-US" sz="2400" smtClean="0">
                <a:latin typeface="Calibri" pitchFamily="84" charset="0"/>
                <a:ea typeface="ＭＳ Ｐゴシック" pitchFamily="84" charset="-128"/>
                <a:cs typeface="ＭＳ Ｐゴシック" pitchFamily="84" charset="-128"/>
              </a:rPr>
              <a:t>: Legislative Session</a:t>
            </a:r>
          </a:p>
          <a:p>
            <a:pPr>
              <a:lnSpc>
                <a:spcPct val="90000"/>
              </a:lnSpc>
            </a:pPr>
            <a:r>
              <a:rPr lang="en-US" sz="2400" u="sng" smtClean="0">
                <a:latin typeface="Calibri" pitchFamily="84" charset="0"/>
                <a:ea typeface="ＭＳ Ｐゴシック" pitchFamily="84" charset="-128"/>
                <a:cs typeface="ＭＳ Ｐゴシック" pitchFamily="84" charset="-128"/>
              </a:rPr>
              <a:t>Mar. 2012</a:t>
            </a:r>
            <a:r>
              <a:rPr lang="en-US" sz="2400" smtClean="0">
                <a:latin typeface="Calibri" pitchFamily="84" charset="0"/>
                <a:ea typeface="ＭＳ Ｐゴシック" pitchFamily="84" charset="-128"/>
                <a:cs typeface="ＭＳ Ｐゴシック" pitchFamily="84" charset="-128"/>
              </a:rPr>
              <a:t>: If approved, send CCO plan to CMS</a:t>
            </a:r>
          </a:p>
          <a:p>
            <a:pPr>
              <a:lnSpc>
                <a:spcPct val="90000"/>
              </a:lnSpc>
            </a:pPr>
            <a:r>
              <a:rPr lang="en-US" sz="2400" u="sng" smtClean="0">
                <a:latin typeface="Calibri" pitchFamily="84" charset="0"/>
                <a:ea typeface="ＭＳ Ｐゴシック" pitchFamily="84" charset="-128"/>
                <a:cs typeface="ＭＳ Ｐゴシック" pitchFamily="84" charset="-128"/>
              </a:rPr>
              <a:t>Late Spring/Summer 2012</a:t>
            </a:r>
            <a:r>
              <a:rPr lang="en-US" sz="2400" smtClean="0">
                <a:latin typeface="Calibri" pitchFamily="84" charset="0"/>
                <a:ea typeface="ＭＳ Ｐゴシック" pitchFamily="84" charset="-128"/>
                <a:cs typeface="ＭＳ Ｐゴシック" pitchFamily="84" charset="-128"/>
              </a:rPr>
              <a:t>: First CCO launches</a:t>
            </a:r>
          </a:p>
          <a:p>
            <a:pPr>
              <a:lnSpc>
                <a:spcPct val="90000"/>
              </a:lnSpc>
            </a:pPr>
            <a:endParaRPr lang="en-US" sz="2400" smtClean="0">
              <a:latin typeface="Calibri"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2306" name="Rectangle 2"/>
          <p:cNvSpPr>
            <a:spLocks noGrp="1" noChangeArrowheads="1"/>
          </p:cNvSpPr>
          <p:nvPr>
            <p:ph type="body" idx="4294967295"/>
          </p:nvPr>
        </p:nvSpPr>
        <p:spPr/>
        <p:txBody>
          <a:bodyPr/>
          <a:lstStyle/>
          <a:p>
            <a:pPr marL="812800" indent="-812800">
              <a:buFontTx/>
              <a:buNone/>
            </a:pPr>
            <a:endParaRPr lang="en-US" smtClean="0">
              <a:latin typeface="Calibri" pitchFamily="84" charset="0"/>
              <a:ea typeface="ＭＳ Ｐゴシック" pitchFamily="84" charset="-128"/>
              <a:cs typeface="ＭＳ Ｐゴシック" pitchFamily="84" charset="-128"/>
            </a:endParaRPr>
          </a:p>
          <a:p>
            <a:pPr marL="812800" indent="-812800" algn="ctr">
              <a:buFontTx/>
              <a:buNone/>
            </a:pPr>
            <a:r>
              <a:rPr lang="en-US" smtClean="0">
                <a:latin typeface="Calibri" pitchFamily="84" charset="0"/>
                <a:ea typeface="ＭＳ Ｐゴシック" pitchFamily="84" charset="-128"/>
                <a:cs typeface="ＭＳ Ｐゴシック" pitchFamily="84" charset="-128"/>
              </a:rPr>
              <a:t> </a:t>
            </a:r>
            <a:r>
              <a:rPr lang="en-US" sz="3600" b="1" smtClean="0">
                <a:latin typeface="Calibri" pitchFamily="84" charset="0"/>
                <a:ea typeface="ＭＳ Ｐゴシック" pitchFamily="84" charset="-128"/>
                <a:cs typeface="ＭＳ Ｐゴシック" pitchFamily="84" charset="-128"/>
              </a:rPr>
              <a:t>III. Opportunities &amp; Challenges for </a:t>
            </a:r>
          </a:p>
          <a:p>
            <a:pPr marL="812800" indent="-812800" algn="ctr">
              <a:buFontTx/>
              <a:buNone/>
            </a:pPr>
            <a:r>
              <a:rPr lang="en-US" sz="3600" b="1" smtClean="0">
                <a:latin typeface="Calibri" pitchFamily="84" charset="0"/>
                <a:ea typeface="ＭＳ Ｐゴシック" pitchFamily="84" charset="-128"/>
                <a:cs typeface="ＭＳ Ｐゴシック" pitchFamily="84" charset="-128"/>
              </a:rPr>
              <a:t>Public Health</a:t>
            </a:r>
          </a:p>
          <a:p>
            <a:pPr marL="812800" indent="-812800" algn="ctr">
              <a:buFontTx/>
              <a:buNone/>
            </a:pPr>
            <a:endParaRPr lang="en-US" sz="2400" b="1" smtClean="0">
              <a:latin typeface="Calibri"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prstTxWarp prst="textNoShape">
              <a:avLst/>
            </a:prstTxWarp>
          </a:bodyPr>
          <a:lstStyle/>
          <a:p>
            <a:pPr algn="ctr" eaLnBrk="0" hangingPunct="0"/>
            <a:r>
              <a:rPr lang="en-US" sz="3400" b="1">
                <a:solidFill>
                  <a:srgbClr val="993333"/>
                </a:solidFill>
                <a:latin typeface="Calibri" pitchFamily="84" charset="0"/>
              </a:rPr>
              <a:t>Public Health - Rip Van Winkle</a:t>
            </a:r>
            <a:endParaRPr lang="en-US" sz="2900" b="1">
              <a:solidFill>
                <a:srgbClr val="993333"/>
              </a:solidFill>
              <a:latin typeface="Book Antiqua" pitchFamily="84" charset="0"/>
            </a:endParaRPr>
          </a:p>
        </p:txBody>
      </p:sp>
      <p:sp>
        <p:nvSpPr>
          <p:cNvPr id="504835" name="Rectangle 3"/>
          <p:cNvSpPr>
            <a:spLocks noChangeArrowheads="1"/>
          </p:cNvSpPr>
          <p:nvPr/>
        </p:nvSpPr>
        <p:spPr bwMode="auto">
          <a:xfrm>
            <a:off x="304800" y="1905000"/>
            <a:ext cx="8229600" cy="4525963"/>
          </a:xfrm>
          <a:prstGeom prst="rect">
            <a:avLst/>
          </a:prstGeom>
          <a:noFill/>
          <a:ln w="9525">
            <a:noFill/>
            <a:miter lim="800000"/>
            <a:headEnd/>
            <a:tailEnd/>
          </a:ln>
          <a:effectLst/>
        </p:spPr>
        <p:txBody>
          <a:bodyPr>
            <a:prstTxWarp prst="textNoShape">
              <a:avLst/>
            </a:prstTxWarp>
          </a:bodyPr>
          <a:lstStyle/>
          <a:p>
            <a:pPr marL="342900" indent="-342900" eaLnBrk="0" hangingPunct="0">
              <a:spcBef>
                <a:spcPct val="20000"/>
              </a:spcBef>
              <a:buFontTx/>
              <a:buChar char="•"/>
            </a:pPr>
            <a:endParaRPr lang="en-US" sz="2400">
              <a:latin typeface="Book Antiqua" pitchFamily="84" charset="0"/>
            </a:endParaRPr>
          </a:p>
          <a:p>
            <a:pPr marL="342900" indent="-342900" eaLnBrk="0" hangingPunct="0">
              <a:spcBef>
                <a:spcPct val="20000"/>
              </a:spcBef>
            </a:pPr>
            <a:endParaRPr lang="en-US" sz="800">
              <a:latin typeface="Book Antiqua" pitchFamily="84" charset="0"/>
            </a:endParaRPr>
          </a:p>
          <a:p>
            <a:pPr marL="342900" indent="-342900" eaLnBrk="0" hangingPunct="0">
              <a:spcBef>
                <a:spcPct val="20000"/>
              </a:spcBef>
            </a:pPr>
            <a:endParaRPr lang="en-US" sz="2400">
              <a:latin typeface="Book Antiqua" pitchFamily="84" charset="0"/>
            </a:endParaRPr>
          </a:p>
          <a:p>
            <a:pPr marL="342900" indent="-342900" eaLnBrk="0" hangingPunct="0">
              <a:spcBef>
                <a:spcPct val="20000"/>
              </a:spcBef>
              <a:buFontTx/>
              <a:buChar char="•"/>
            </a:pPr>
            <a:endParaRPr lang="en-US" sz="2400">
              <a:latin typeface="Book Antiqua" pitchFamily="84" charset="0"/>
            </a:endParaRPr>
          </a:p>
        </p:txBody>
      </p:sp>
      <p:sp>
        <p:nvSpPr>
          <p:cNvPr id="504836" name="Rectangle 4"/>
          <p:cNvSpPr>
            <a:spLocks noChangeArrowheads="1"/>
          </p:cNvSpPr>
          <p:nvPr/>
        </p:nvSpPr>
        <p:spPr bwMode="auto">
          <a:xfrm>
            <a:off x="457200" y="1600200"/>
            <a:ext cx="8382000" cy="4114800"/>
          </a:xfrm>
          <a:prstGeom prst="rect">
            <a:avLst/>
          </a:prstGeom>
          <a:noFill/>
          <a:ln w="9525">
            <a:noFill/>
            <a:miter lim="800000"/>
            <a:headEnd/>
            <a:tailEnd/>
          </a:ln>
        </p:spPr>
        <p:txBody>
          <a:bodyPr>
            <a:prstTxWarp prst="textNoShape">
              <a:avLst/>
            </a:prstTxWarp>
            <a:spAutoFit/>
          </a:bodyPr>
          <a:lstStyle/>
          <a:p>
            <a:r>
              <a:rPr lang="en-US" sz="2400" b="1" i="1">
                <a:latin typeface="Calibri" pitchFamily="84" charset="0"/>
              </a:rPr>
              <a:t>Advice to a Modern-Day Rip Van Winkle: Changes in State and Local Public Health Practice During the MMWR Era at CDC</a:t>
            </a:r>
            <a:endParaRPr lang="en-US">
              <a:latin typeface="Calibri" pitchFamily="84" charset="0"/>
            </a:endParaRPr>
          </a:p>
          <a:p>
            <a:endParaRPr lang="en-US">
              <a:latin typeface="Calibri" pitchFamily="84" charset="0"/>
            </a:endParaRPr>
          </a:p>
          <a:p>
            <a:r>
              <a:rPr lang="en-US" sz="2000">
                <a:latin typeface="Calibri" pitchFamily="84" charset="0"/>
              </a:rPr>
              <a:t>October 7, 2011 / 60(04);112-119</a:t>
            </a:r>
          </a:p>
          <a:p>
            <a:endParaRPr lang="en-US" sz="2000">
              <a:latin typeface="Calibri" pitchFamily="84" charset="0"/>
            </a:endParaRPr>
          </a:p>
          <a:p>
            <a:r>
              <a:rPr lang="en-US" sz="2000">
                <a:latin typeface="Calibri" pitchFamily="84" charset="0"/>
              </a:rPr>
              <a:t>Melvin A Kohn, MD</a:t>
            </a:r>
          </a:p>
          <a:p>
            <a:r>
              <a:rPr lang="en-US" sz="2000">
                <a:latin typeface="Calibri" pitchFamily="84" charset="0"/>
              </a:rPr>
              <a:t>David W Fleming, MD</a:t>
            </a:r>
          </a:p>
          <a:p>
            <a:endParaRPr lang="en-US" sz="2000">
              <a:latin typeface="Calibri" pitchFamily="84" charset="0"/>
            </a:endParaRPr>
          </a:p>
          <a:p>
            <a:endParaRPr lang="en-US" sz="2000">
              <a:latin typeface="Calibri" pitchFamily="84" charset="0"/>
            </a:endParaRPr>
          </a:p>
          <a:p>
            <a:r>
              <a:rPr lang="en-US" sz="2000" i="1">
                <a:latin typeface="Calibri" pitchFamily="84" charset="0"/>
              </a:rPr>
              <a:t>“Imagine for a moment a dedicated but exhausted state or local public health practitioner nodding off while reading the volume 10, number 1, issue of MMWR in January of 1961, only to awaken, a la Rip Van Winkle, 50 years later..”</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prstTxWarp prst="textNoShape">
              <a:avLst/>
            </a:prstTxWarp>
          </a:bodyPr>
          <a:lstStyle/>
          <a:p>
            <a:pPr algn="ctr" eaLnBrk="0" hangingPunct="0"/>
            <a:r>
              <a:rPr lang="en-US" sz="3400" b="1">
                <a:solidFill>
                  <a:srgbClr val="993333"/>
                </a:solidFill>
                <a:latin typeface="Calibri" pitchFamily="84" charset="0"/>
              </a:rPr>
              <a:t>Public Health - Rip Van Winkle</a:t>
            </a:r>
            <a:br>
              <a:rPr lang="en-US" sz="3400" b="1">
                <a:solidFill>
                  <a:srgbClr val="993333"/>
                </a:solidFill>
                <a:latin typeface="Calibri" pitchFamily="84" charset="0"/>
              </a:rPr>
            </a:br>
            <a:r>
              <a:rPr lang="en-US" sz="3400" b="1" i="1">
                <a:solidFill>
                  <a:srgbClr val="993333"/>
                </a:solidFill>
                <a:latin typeface="Calibri" pitchFamily="84" charset="0"/>
              </a:rPr>
              <a:t>(The Next 50 Years)</a:t>
            </a:r>
            <a:endParaRPr lang="en-US" sz="2900" b="1">
              <a:solidFill>
                <a:srgbClr val="993333"/>
              </a:solidFill>
              <a:latin typeface="Book Antiqua" pitchFamily="84" charset="0"/>
            </a:endParaRPr>
          </a:p>
        </p:txBody>
      </p:sp>
      <p:sp>
        <p:nvSpPr>
          <p:cNvPr id="510979" name="Rectangle 3"/>
          <p:cNvSpPr>
            <a:spLocks noChangeArrowheads="1"/>
          </p:cNvSpPr>
          <p:nvPr/>
        </p:nvSpPr>
        <p:spPr bwMode="auto">
          <a:xfrm>
            <a:off x="304800" y="1905000"/>
            <a:ext cx="8229600" cy="4525963"/>
          </a:xfrm>
          <a:prstGeom prst="rect">
            <a:avLst/>
          </a:prstGeom>
          <a:noFill/>
          <a:ln w="9525">
            <a:noFill/>
            <a:miter lim="800000"/>
            <a:headEnd/>
            <a:tailEnd/>
          </a:ln>
          <a:effectLst/>
        </p:spPr>
        <p:txBody>
          <a:bodyPr>
            <a:prstTxWarp prst="textNoShape">
              <a:avLst/>
            </a:prstTxWarp>
          </a:bodyPr>
          <a:lstStyle/>
          <a:p>
            <a:pPr marL="342900" indent="-342900" eaLnBrk="0" hangingPunct="0">
              <a:spcBef>
                <a:spcPct val="20000"/>
              </a:spcBef>
              <a:buFontTx/>
              <a:buChar char="•"/>
            </a:pPr>
            <a:endParaRPr lang="en-US" sz="2400">
              <a:latin typeface="Book Antiqua" pitchFamily="84" charset="0"/>
            </a:endParaRPr>
          </a:p>
          <a:p>
            <a:pPr marL="342900" indent="-342900" eaLnBrk="0" hangingPunct="0">
              <a:spcBef>
                <a:spcPct val="20000"/>
              </a:spcBef>
            </a:pPr>
            <a:endParaRPr lang="en-US" sz="800">
              <a:latin typeface="Book Antiqua" pitchFamily="84" charset="0"/>
            </a:endParaRPr>
          </a:p>
          <a:p>
            <a:pPr marL="342900" indent="-342900" eaLnBrk="0" hangingPunct="0">
              <a:spcBef>
                <a:spcPct val="20000"/>
              </a:spcBef>
            </a:pPr>
            <a:endParaRPr lang="en-US" sz="2400">
              <a:latin typeface="Book Antiqua" pitchFamily="84" charset="0"/>
            </a:endParaRPr>
          </a:p>
          <a:p>
            <a:pPr marL="342900" indent="-342900" eaLnBrk="0" hangingPunct="0">
              <a:spcBef>
                <a:spcPct val="20000"/>
              </a:spcBef>
              <a:buFontTx/>
              <a:buChar char="•"/>
            </a:pPr>
            <a:endParaRPr lang="en-US" sz="2400">
              <a:latin typeface="Book Antiqua" pitchFamily="84" charset="0"/>
            </a:endParaRPr>
          </a:p>
        </p:txBody>
      </p:sp>
      <p:sp>
        <p:nvSpPr>
          <p:cNvPr id="510980" name="Rectangle 4"/>
          <p:cNvSpPr>
            <a:spLocks noChangeArrowheads="1"/>
          </p:cNvSpPr>
          <p:nvPr/>
        </p:nvSpPr>
        <p:spPr bwMode="auto">
          <a:xfrm>
            <a:off x="-609600" y="1600200"/>
            <a:ext cx="9144000" cy="4679950"/>
          </a:xfrm>
          <a:prstGeom prst="rect">
            <a:avLst/>
          </a:prstGeom>
          <a:noFill/>
          <a:ln w="9525">
            <a:noFill/>
            <a:miter lim="800000"/>
            <a:headEnd/>
            <a:tailEnd/>
          </a:ln>
        </p:spPr>
        <p:txBody>
          <a:bodyPr>
            <a:prstTxWarp prst="textNoShape">
              <a:avLst/>
            </a:prstTxWarp>
            <a:spAutoFit/>
          </a:bodyPr>
          <a:lstStyle/>
          <a:p>
            <a:pPr marL="1676400" lvl="3" indent="-304800">
              <a:spcBef>
                <a:spcPts val="500"/>
              </a:spcBef>
              <a:spcAft>
                <a:spcPts val="500"/>
              </a:spcAft>
              <a:buFont typeface="Arial" pitchFamily="84" charset="0"/>
              <a:buAutoNum type="arabicPeriod"/>
            </a:pPr>
            <a:r>
              <a:rPr lang="en-US" sz="2400">
                <a:latin typeface="Calibri" pitchFamily="84" charset="0"/>
              </a:rPr>
              <a:t>The need to contain health-care costs could profoundly improve the linkage between health care and public health. Or not.</a:t>
            </a:r>
          </a:p>
          <a:p>
            <a:pPr marL="1676400" lvl="3" indent="-304800">
              <a:spcBef>
                <a:spcPts val="500"/>
              </a:spcBef>
              <a:spcAft>
                <a:spcPts val="500"/>
              </a:spcAft>
              <a:buFont typeface="Arial" pitchFamily="84" charset="0"/>
              <a:buNone/>
            </a:pPr>
            <a:endParaRPr lang="en-US" sz="2400">
              <a:latin typeface="Calibri" pitchFamily="84" charset="0"/>
            </a:endParaRPr>
          </a:p>
          <a:p>
            <a:pPr marL="1676400" lvl="3" indent="-304800">
              <a:spcBef>
                <a:spcPts val="500"/>
              </a:spcBef>
              <a:spcAft>
                <a:spcPts val="500"/>
              </a:spcAft>
            </a:pPr>
            <a:r>
              <a:rPr lang="en-US" sz="2400">
                <a:latin typeface="Calibri" pitchFamily="84" charset="0"/>
              </a:rPr>
              <a:t>2. The structure of our antiquated public health system will have changed, either because of us or despite us.</a:t>
            </a:r>
          </a:p>
          <a:p>
            <a:pPr marL="1676400" lvl="3" indent="-304800">
              <a:spcBef>
                <a:spcPts val="500"/>
              </a:spcBef>
              <a:spcAft>
                <a:spcPts val="500"/>
              </a:spcAft>
            </a:pPr>
            <a:endParaRPr lang="en-US" sz="2400">
              <a:latin typeface="Calibri" pitchFamily="84" charset="0"/>
            </a:endParaRPr>
          </a:p>
          <a:p>
            <a:pPr marL="1676400" lvl="3" indent="-304800">
              <a:spcBef>
                <a:spcPts val="500"/>
              </a:spcBef>
              <a:spcAft>
                <a:spcPts val="500"/>
              </a:spcAft>
            </a:pPr>
            <a:r>
              <a:rPr lang="en-US" sz="2400">
                <a:latin typeface="Calibri" pitchFamily="84" charset="0"/>
              </a:rPr>
              <a:t>3. Depending on how well we have addressed the current leading causes of preventable death and disability, government public health agencies will either be empowered or marginalized.</a:t>
            </a:r>
            <a:r>
              <a:rPr lang="en-US" b="1">
                <a:solidFill>
                  <a:srgbClr val="0000FF"/>
                </a:solidFill>
                <a:latin typeface="Comic Sans MS" pitchFamily="8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152400"/>
            <a:ext cx="9144000" cy="1066800"/>
          </a:xfrm>
          <a:prstGeom prst="rect">
            <a:avLst/>
          </a:prstGeom>
          <a:noFill/>
          <a:ln w="9525">
            <a:noFill/>
            <a:miter lim="800000"/>
            <a:headEnd/>
            <a:tailEnd/>
          </a:ln>
        </p:spPr>
        <p:txBody>
          <a:bodyPr anchor="ctr">
            <a:prstTxWarp prst="textNoShape">
              <a:avLst/>
            </a:prstTxWarp>
          </a:bodyPr>
          <a:lstStyle/>
          <a:p>
            <a:pPr algn="ctr" eaLnBrk="0" hangingPunct="0"/>
            <a:r>
              <a:rPr lang="en-US" sz="3800" b="1">
                <a:solidFill>
                  <a:srgbClr val="993333"/>
                </a:solidFill>
                <a:latin typeface="Calibri" pitchFamily="84" charset="0"/>
              </a:rPr>
              <a:t>Changing Health Landscape</a:t>
            </a:r>
            <a:endParaRPr lang="en-US" sz="3800" b="1">
              <a:solidFill>
                <a:srgbClr val="993333"/>
              </a:solidFill>
              <a:latin typeface="Book Antiqua" pitchFamily="84" charset="0"/>
            </a:endParaRPr>
          </a:p>
        </p:txBody>
      </p:sp>
      <p:sp>
        <p:nvSpPr>
          <p:cNvPr id="435203" name="Text Box 3"/>
          <p:cNvSpPr txBox="1">
            <a:spLocks noChangeArrowheads="1"/>
          </p:cNvSpPr>
          <p:nvPr/>
        </p:nvSpPr>
        <p:spPr bwMode="auto">
          <a:xfrm>
            <a:off x="685800" y="1371600"/>
            <a:ext cx="7924800" cy="831850"/>
          </a:xfrm>
          <a:prstGeom prst="rect">
            <a:avLst/>
          </a:prstGeom>
          <a:noFill/>
          <a:ln w="9525">
            <a:solidFill>
              <a:schemeClr val="tx1"/>
            </a:solidFill>
            <a:miter lim="800000"/>
            <a:headEnd/>
            <a:tailEnd/>
          </a:ln>
          <a:effectLst/>
        </p:spPr>
        <p:txBody>
          <a:bodyPr tIns="91440" bIns="91440">
            <a:prstTxWarp prst="textNoShape">
              <a:avLst/>
            </a:prstTxWarp>
            <a:spAutoFit/>
          </a:bodyPr>
          <a:lstStyle/>
          <a:p>
            <a:pPr>
              <a:spcBef>
                <a:spcPct val="50000"/>
              </a:spcBef>
            </a:pPr>
            <a:r>
              <a:rPr lang="en-US" sz="1400" b="1">
                <a:latin typeface="Book Antiqua" pitchFamily="84" charset="0"/>
              </a:rPr>
              <a:t>Over the next twenty years the US health care system will change itself. Those dimensions on the left will not disappear, but because of the trends above they will increasingly be modulated toward the right.</a:t>
            </a:r>
          </a:p>
        </p:txBody>
      </p:sp>
      <p:grpSp>
        <p:nvGrpSpPr>
          <p:cNvPr id="435204" name="Group 4"/>
          <p:cNvGrpSpPr>
            <a:grpSpLocks/>
          </p:cNvGrpSpPr>
          <p:nvPr/>
        </p:nvGrpSpPr>
        <p:grpSpPr bwMode="auto">
          <a:xfrm>
            <a:off x="533400" y="2286000"/>
            <a:ext cx="2667000" cy="3303588"/>
            <a:chOff x="432" y="1104"/>
            <a:chExt cx="1680" cy="2081"/>
          </a:xfrm>
        </p:grpSpPr>
        <p:sp>
          <p:nvSpPr>
            <p:cNvPr id="435205" name="Text Box 5"/>
            <p:cNvSpPr txBox="1">
              <a:spLocks noChangeArrowheads="1"/>
            </p:cNvSpPr>
            <p:nvPr/>
          </p:nvSpPr>
          <p:spPr bwMode="auto">
            <a:xfrm>
              <a:off x="432" y="1344"/>
              <a:ext cx="1680" cy="231"/>
            </a:xfrm>
            <a:prstGeom prst="rect">
              <a:avLst/>
            </a:prstGeom>
            <a:noFill/>
            <a:ln w="9525">
              <a:noFill/>
              <a:miter lim="800000"/>
              <a:headEnd/>
              <a:tailEnd/>
            </a:ln>
            <a:effectLst/>
          </p:spPr>
          <p:txBody>
            <a:bodyPr tIns="91440" bIns="91440">
              <a:prstTxWarp prst="textNoShape">
                <a:avLst/>
              </a:prstTxWarp>
              <a:spAutoFit/>
            </a:bodyPr>
            <a:lstStyle/>
            <a:p>
              <a:pPr marL="342900" indent="-342900">
                <a:spcBef>
                  <a:spcPct val="50000"/>
                </a:spcBef>
                <a:buFontTx/>
                <a:buChar char="•"/>
              </a:pPr>
              <a:endParaRPr lang="en-US" sz="1200" b="1">
                <a:latin typeface="Book Antiqua" pitchFamily="84" charset="0"/>
              </a:endParaRPr>
            </a:p>
          </p:txBody>
        </p:sp>
        <p:sp>
          <p:nvSpPr>
            <p:cNvPr id="435206" name="Text Box 6"/>
            <p:cNvSpPr txBox="1">
              <a:spLocks noChangeArrowheads="1"/>
            </p:cNvSpPr>
            <p:nvPr/>
          </p:nvSpPr>
          <p:spPr bwMode="auto">
            <a:xfrm>
              <a:off x="528" y="1388"/>
              <a:ext cx="1536" cy="1797"/>
            </a:xfrm>
            <a:prstGeom prst="rect">
              <a:avLst/>
            </a:prstGeom>
            <a:noFill/>
            <a:ln w="9525">
              <a:solidFill>
                <a:schemeClr val="tx1"/>
              </a:solidFill>
              <a:miter lim="800000"/>
              <a:headEnd/>
              <a:tailEnd/>
            </a:ln>
            <a:effectLst/>
          </p:spPr>
          <p:txBody>
            <a:bodyPr tIns="91440" bIns="91440">
              <a:prstTxWarp prst="textNoShape">
                <a:avLst/>
              </a:prstTxWarp>
              <a:spAutoFit/>
            </a:bodyPr>
            <a:lstStyle/>
            <a:p>
              <a:pPr marL="342900" indent="-342900">
                <a:spcBef>
                  <a:spcPct val="50000"/>
                </a:spcBef>
                <a:buFontTx/>
                <a:buChar char="•"/>
              </a:pPr>
              <a:r>
                <a:rPr lang="en-US" sz="1400" b="1">
                  <a:latin typeface="Book Antiqua" pitchFamily="84" charset="0"/>
                </a:rPr>
                <a:t>Acute treatment</a:t>
              </a:r>
            </a:p>
            <a:p>
              <a:pPr marL="342900" indent="-342900">
                <a:spcBef>
                  <a:spcPct val="50000"/>
                </a:spcBef>
                <a:buFontTx/>
                <a:buChar char="•"/>
              </a:pPr>
              <a:r>
                <a:rPr lang="en-US" sz="1400" b="1">
                  <a:latin typeface="Book Antiqua" pitchFamily="84" charset="0"/>
                </a:rPr>
                <a:t>Cost unaware</a:t>
              </a:r>
            </a:p>
            <a:p>
              <a:pPr marL="342900" indent="-342900">
                <a:spcBef>
                  <a:spcPct val="50000"/>
                </a:spcBef>
                <a:buFontTx/>
                <a:buChar char="•"/>
              </a:pPr>
              <a:r>
                <a:rPr lang="en-US" sz="1400" b="1">
                  <a:latin typeface="Book Antiqua" pitchFamily="84" charset="0"/>
                </a:rPr>
                <a:t>Professional prerogative</a:t>
              </a:r>
            </a:p>
            <a:p>
              <a:pPr marL="342900" indent="-342900">
                <a:spcBef>
                  <a:spcPct val="50000"/>
                </a:spcBef>
                <a:buFontTx/>
                <a:buChar char="•"/>
              </a:pPr>
              <a:r>
                <a:rPr lang="en-US" sz="1400" b="1">
                  <a:latin typeface="Book Antiqua" pitchFamily="84" charset="0"/>
                </a:rPr>
                <a:t>In-patient </a:t>
              </a:r>
            </a:p>
            <a:p>
              <a:pPr marL="342900" indent="-342900">
                <a:spcBef>
                  <a:spcPct val="50000"/>
                </a:spcBef>
                <a:buFontTx/>
                <a:buChar char="•"/>
              </a:pPr>
              <a:r>
                <a:rPr lang="en-US" sz="1400" b="1">
                  <a:latin typeface="Book Antiqua" pitchFamily="84" charset="0"/>
                </a:rPr>
                <a:t>Individual profession</a:t>
              </a:r>
            </a:p>
            <a:p>
              <a:pPr marL="342900" indent="-342900">
                <a:spcBef>
                  <a:spcPct val="50000"/>
                </a:spcBef>
                <a:buFontTx/>
                <a:buChar char="•"/>
              </a:pPr>
              <a:r>
                <a:rPr lang="en-US" sz="1400" b="1">
                  <a:latin typeface="Book Antiqua" pitchFamily="84" charset="0"/>
                </a:rPr>
                <a:t>Traditional practice</a:t>
              </a:r>
            </a:p>
            <a:p>
              <a:pPr marL="342900" indent="-342900">
                <a:spcBef>
                  <a:spcPct val="50000"/>
                </a:spcBef>
                <a:buFontTx/>
                <a:buChar char="•"/>
              </a:pPr>
              <a:r>
                <a:rPr lang="en-US" sz="1400" b="1">
                  <a:latin typeface="Book Antiqua" pitchFamily="84" charset="0"/>
                </a:rPr>
                <a:t>Information as record</a:t>
              </a:r>
            </a:p>
            <a:p>
              <a:pPr marL="342900" indent="-342900">
                <a:spcBef>
                  <a:spcPct val="50000"/>
                </a:spcBef>
                <a:buFontTx/>
                <a:buChar char="•"/>
              </a:pPr>
              <a:r>
                <a:rPr lang="en-US" sz="1400" b="1">
                  <a:latin typeface="Book Antiqua" pitchFamily="84" charset="0"/>
                </a:rPr>
                <a:t>Patient passivity</a:t>
              </a:r>
            </a:p>
          </p:txBody>
        </p:sp>
        <p:sp>
          <p:nvSpPr>
            <p:cNvPr id="435207" name="Text Box 7"/>
            <p:cNvSpPr txBox="1">
              <a:spLocks noChangeArrowheads="1"/>
            </p:cNvSpPr>
            <p:nvPr/>
          </p:nvSpPr>
          <p:spPr bwMode="auto">
            <a:xfrm>
              <a:off x="624" y="1104"/>
              <a:ext cx="1200" cy="308"/>
            </a:xfrm>
            <a:prstGeom prst="rect">
              <a:avLst/>
            </a:prstGeom>
            <a:noFill/>
            <a:ln w="9525">
              <a:noFill/>
              <a:miter lim="800000"/>
              <a:headEnd/>
              <a:tailEnd/>
            </a:ln>
            <a:effectLst/>
          </p:spPr>
          <p:txBody>
            <a:bodyPr tIns="91440" bIns="91440">
              <a:prstTxWarp prst="textNoShape">
                <a:avLst/>
              </a:prstTxWarp>
              <a:spAutoFit/>
            </a:bodyPr>
            <a:lstStyle/>
            <a:p>
              <a:pPr marL="342900" indent="-342900" algn="ctr">
                <a:spcBef>
                  <a:spcPct val="50000"/>
                </a:spcBef>
              </a:pPr>
              <a:r>
                <a:rPr lang="en-US" sz="2000" b="1">
                  <a:latin typeface="Book Antiqua" pitchFamily="84" charset="0"/>
                </a:rPr>
                <a:t>Today</a:t>
              </a:r>
            </a:p>
          </p:txBody>
        </p:sp>
      </p:grpSp>
      <p:grpSp>
        <p:nvGrpSpPr>
          <p:cNvPr id="435208" name="Group 8"/>
          <p:cNvGrpSpPr>
            <a:grpSpLocks/>
          </p:cNvGrpSpPr>
          <p:nvPr/>
        </p:nvGrpSpPr>
        <p:grpSpPr bwMode="auto">
          <a:xfrm>
            <a:off x="5029200" y="2286000"/>
            <a:ext cx="3581400" cy="3303588"/>
            <a:chOff x="2880" y="1488"/>
            <a:chExt cx="2256" cy="2081"/>
          </a:xfrm>
        </p:grpSpPr>
        <p:sp>
          <p:nvSpPr>
            <p:cNvPr id="435209" name="Text Box 9"/>
            <p:cNvSpPr txBox="1">
              <a:spLocks noChangeArrowheads="1"/>
            </p:cNvSpPr>
            <p:nvPr/>
          </p:nvSpPr>
          <p:spPr bwMode="auto">
            <a:xfrm>
              <a:off x="2880" y="1728"/>
              <a:ext cx="1680" cy="231"/>
            </a:xfrm>
            <a:prstGeom prst="rect">
              <a:avLst/>
            </a:prstGeom>
            <a:noFill/>
            <a:ln w="9525">
              <a:noFill/>
              <a:miter lim="800000"/>
              <a:headEnd/>
              <a:tailEnd/>
            </a:ln>
            <a:effectLst/>
          </p:spPr>
          <p:txBody>
            <a:bodyPr tIns="91440" bIns="91440">
              <a:prstTxWarp prst="textNoShape">
                <a:avLst/>
              </a:prstTxWarp>
              <a:spAutoFit/>
            </a:bodyPr>
            <a:lstStyle/>
            <a:p>
              <a:pPr marL="342900" indent="-342900">
                <a:spcBef>
                  <a:spcPct val="50000"/>
                </a:spcBef>
                <a:buFontTx/>
                <a:buChar char="•"/>
              </a:pPr>
              <a:endParaRPr lang="en-US" sz="1200" b="1">
                <a:latin typeface="Book Antiqua" pitchFamily="84" charset="0"/>
              </a:endParaRPr>
            </a:p>
          </p:txBody>
        </p:sp>
        <p:sp>
          <p:nvSpPr>
            <p:cNvPr id="435210" name="Text Box 10"/>
            <p:cNvSpPr txBox="1">
              <a:spLocks noChangeArrowheads="1"/>
            </p:cNvSpPr>
            <p:nvPr/>
          </p:nvSpPr>
          <p:spPr bwMode="auto">
            <a:xfrm>
              <a:off x="2976" y="1772"/>
              <a:ext cx="2160" cy="1797"/>
            </a:xfrm>
            <a:prstGeom prst="rect">
              <a:avLst/>
            </a:prstGeom>
            <a:noFill/>
            <a:ln w="9525">
              <a:solidFill>
                <a:schemeClr val="tx1"/>
              </a:solidFill>
              <a:miter lim="800000"/>
              <a:headEnd/>
              <a:tailEnd/>
            </a:ln>
            <a:effectLst/>
          </p:spPr>
          <p:txBody>
            <a:bodyPr tIns="91440" bIns="91440">
              <a:prstTxWarp prst="textNoShape">
                <a:avLst/>
              </a:prstTxWarp>
              <a:spAutoFit/>
            </a:bodyPr>
            <a:lstStyle/>
            <a:p>
              <a:pPr marL="342900" indent="-342900">
                <a:spcBef>
                  <a:spcPct val="50000"/>
                </a:spcBef>
                <a:buFontTx/>
                <a:buChar char="•"/>
              </a:pPr>
              <a:r>
                <a:rPr lang="en-US" sz="1400" b="1">
                  <a:latin typeface="Book Antiqua" pitchFamily="84" charset="0"/>
                </a:rPr>
                <a:t>Chronic prevention &amp; management</a:t>
              </a:r>
            </a:p>
            <a:p>
              <a:pPr marL="342900" indent="-342900">
                <a:spcBef>
                  <a:spcPct val="50000"/>
                </a:spcBef>
                <a:buFontTx/>
                <a:buChar char="•"/>
              </a:pPr>
              <a:r>
                <a:rPr lang="en-US" sz="1400" b="1">
                  <a:latin typeface="Book Antiqua" pitchFamily="84" charset="0"/>
                </a:rPr>
                <a:t>Price competitive</a:t>
              </a:r>
            </a:p>
            <a:p>
              <a:pPr marL="342900" indent="-342900">
                <a:spcBef>
                  <a:spcPct val="50000"/>
                </a:spcBef>
                <a:buFontTx/>
                <a:buChar char="•"/>
              </a:pPr>
              <a:r>
                <a:rPr lang="en-US" sz="1400" b="1">
                  <a:latin typeface="Book Antiqua" pitchFamily="84" charset="0"/>
                </a:rPr>
                <a:t>Consumer responsive</a:t>
              </a:r>
            </a:p>
            <a:p>
              <a:pPr marL="342900" indent="-342900">
                <a:spcBef>
                  <a:spcPct val="50000"/>
                </a:spcBef>
                <a:buFontTx/>
                <a:buChar char="•"/>
              </a:pPr>
              <a:r>
                <a:rPr lang="en-US" sz="1400" b="1">
                  <a:latin typeface="Book Antiqua" pitchFamily="84" charset="0"/>
                </a:rPr>
                <a:t>Ambulatory – Home &amp; Community</a:t>
              </a:r>
            </a:p>
            <a:p>
              <a:pPr marL="342900" indent="-342900">
                <a:spcBef>
                  <a:spcPct val="50000"/>
                </a:spcBef>
                <a:buFontTx/>
                <a:buChar char="•"/>
              </a:pPr>
              <a:r>
                <a:rPr lang="en-US" sz="1400" b="1">
                  <a:latin typeface="Book Antiqua" pitchFamily="84" charset="0"/>
                </a:rPr>
                <a:t>Team</a:t>
              </a:r>
            </a:p>
            <a:p>
              <a:pPr marL="342900" indent="-342900">
                <a:spcBef>
                  <a:spcPct val="50000"/>
                </a:spcBef>
                <a:buFontTx/>
                <a:buChar char="•"/>
              </a:pPr>
              <a:r>
                <a:rPr lang="en-US" sz="1400" b="1">
                  <a:latin typeface="Book Antiqua" pitchFamily="84" charset="0"/>
                </a:rPr>
                <a:t>Evidence based practice</a:t>
              </a:r>
            </a:p>
            <a:p>
              <a:pPr marL="342900" indent="-342900">
                <a:spcBef>
                  <a:spcPct val="50000"/>
                </a:spcBef>
                <a:buFontTx/>
                <a:buChar char="•"/>
              </a:pPr>
              <a:r>
                <a:rPr lang="en-US" sz="1400" b="1">
                  <a:latin typeface="Book Antiqua" pitchFamily="84" charset="0"/>
                </a:rPr>
                <a:t>Information as tool</a:t>
              </a:r>
            </a:p>
            <a:p>
              <a:pPr marL="342900" indent="-342900">
                <a:spcBef>
                  <a:spcPct val="50000"/>
                </a:spcBef>
                <a:buFontTx/>
                <a:buChar char="•"/>
              </a:pPr>
              <a:r>
                <a:rPr lang="en-US" sz="1400" b="1">
                  <a:latin typeface="Book Antiqua" pitchFamily="84" charset="0"/>
                </a:rPr>
                <a:t>Consumer engagement and accountability</a:t>
              </a:r>
            </a:p>
          </p:txBody>
        </p:sp>
        <p:sp>
          <p:nvSpPr>
            <p:cNvPr id="435211" name="Text Box 11"/>
            <p:cNvSpPr txBox="1">
              <a:spLocks noChangeArrowheads="1"/>
            </p:cNvSpPr>
            <p:nvPr/>
          </p:nvSpPr>
          <p:spPr bwMode="auto">
            <a:xfrm>
              <a:off x="3408" y="1488"/>
              <a:ext cx="1200" cy="308"/>
            </a:xfrm>
            <a:prstGeom prst="rect">
              <a:avLst/>
            </a:prstGeom>
            <a:noFill/>
            <a:ln w="9525">
              <a:noFill/>
              <a:miter lim="800000"/>
              <a:headEnd/>
              <a:tailEnd/>
            </a:ln>
            <a:effectLst/>
          </p:spPr>
          <p:txBody>
            <a:bodyPr tIns="91440" bIns="91440">
              <a:prstTxWarp prst="textNoShape">
                <a:avLst/>
              </a:prstTxWarp>
              <a:spAutoFit/>
            </a:bodyPr>
            <a:lstStyle/>
            <a:p>
              <a:pPr marL="342900" indent="-342900" algn="ctr">
                <a:spcBef>
                  <a:spcPct val="50000"/>
                </a:spcBef>
              </a:pPr>
              <a:r>
                <a:rPr lang="en-US" sz="2000" b="1">
                  <a:latin typeface="Book Antiqua" pitchFamily="84" charset="0"/>
                </a:rPr>
                <a:t>Tomorrow</a:t>
              </a:r>
            </a:p>
          </p:txBody>
        </p:sp>
      </p:grpSp>
      <p:sp>
        <p:nvSpPr>
          <p:cNvPr id="435212" name="AutoShape 12"/>
          <p:cNvSpPr>
            <a:spLocks noChangeArrowheads="1"/>
          </p:cNvSpPr>
          <p:nvPr/>
        </p:nvSpPr>
        <p:spPr bwMode="auto">
          <a:xfrm>
            <a:off x="3657600" y="3200400"/>
            <a:ext cx="1219200" cy="762000"/>
          </a:xfrm>
          <a:prstGeom prst="rightArrow">
            <a:avLst>
              <a:gd name="adj1" fmla="val 50000"/>
              <a:gd name="adj2" fmla="val 40000"/>
            </a:avLst>
          </a:prstGeom>
          <a:solidFill>
            <a:srgbClr val="EEEEEE"/>
          </a:solidFill>
          <a:ln w="9525">
            <a:solidFill>
              <a:schemeClr val="tx1"/>
            </a:solidFill>
            <a:miter lim="800000"/>
            <a:headEnd/>
            <a:tailEnd/>
          </a:ln>
          <a:effectLst/>
        </p:spPr>
        <p:txBody>
          <a:bodyPr wrap="none" tIns="91440" bIns="91440" anchor="ctr">
            <a:prstTxWarp prst="textNoShape">
              <a:avLst/>
            </a:prstTxWarp>
          </a:bodyPr>
          <a:lstStyle/>
          <a:p>
            <a:endParaRPr lang="en-US"/>
          </a:p>
        </p:txBody>
      </p:sp>
      <p:sp>
        <p:nvSpPr>
          <p:cNvPr id="435213" name="Text Box 13"/>
          <p:cNvSpPr txBox="1">
            <a:spLocks noChangeArrowheads="1"/>
          </p:cNvSpPr>
          <p:nvPr/>
        </p:nvSpPr>
        <p:spPr bwMode="auto">
          <a:xfrm>
            <a:off x="762000" y="5715000"/>
            <a:ext cx="7772400" cy="682625"/>
          </a:xfrm>
          <a:prstGeom prst="rect">
            <a:avLst/>
          </a:prstGeom>
          <a:solidFill>
            <a:srgbClr val="EEEEEE"/>
          </a:solidFill>
          <a:ln w="9525">
            <a:solidFill>
              <a:schemeClr val="tx1"/>
            </a:solidFill>
            <a:miter lim="800000"/>
            <a:headEnd/>
            <a:tailEnd/>
          </a:ln>
          <a:effectLst/>
        </p:spPr>
        <p:txBody>
          <a:bodyPr tIns="91440" bIns="91440">
            <a:prstTxWarp prst="textNoShape">
              <a:avLst/>
            </a:prstTxWarp>
            <a:spAutoFit/>
          </a:bodyPr>
          <a:lstStyle/>
          <a:p>
            <a:pPr marL="342900" indent="-342900" algn="ctr">
              <a:spcBef>
                <a:spcPct val="50000"/>
              </a:spcBef>
            </a:pPr>
            <a:r>
              <a:rPr lang="en-US" b="1">
                <a:solidFill>
                  <a:schemeClr val="bg2"/>
                </a:solidFill>
                <a:latin typeface="Book Antiqua" pitchFamily="84" charset="0"/>
              </a:rPr>
              <a:t>Successful health organizations will understand this transition and create strategies to respond</a:t>
            </a:r>
            <a:r>
              <a:rPr lang="en-US" sz="1200" b="1">
                <a:solidFill>
                  <a:schemeClr val="bg2"/>
                </a:solidFill>
                <a:latin typeface="Book Antiqua" pitchFamily="84" charset="0"/>
              </a:rPr>
              <a:t>.</a:t>
            </a:r>
          </a:p>
        </p:txBody>
      </p:sp>
      <p:sp>
        <p:nvSpPr>
          <p:cNvPr id="435214" name="Text Box 14"/>
          <p:cNvSpPr txBox="1">
            <a:spLocks noChangeArrowheads="1"/>
          </p:cNvSpPr>
          <p:nvPr/>
        </p:nvSpPr>
        <p:spPr bwMode="auto">
          <a:xfrm>
            <a:off x="746125" y="6419850"/>
            <a:ext cx="3900488" cy="304800"/>
          </a:xfrm>
          <a:prstGeom prst="rect">
            <a:avLst/>
          </a:prstGeom>
          <a:noFill/>
          <a:ln w="9525">
            <a:noFill/>
            <a:miter lim="800000"/>
            <a:headEnd/>
            <a:tailEnd/>
          </a:ln>
          <a:effectLst/>
        </p:spPr>
        <p:txBody>
          <a:bodyPr wrap="none">
            <a:prstTxWarp prst="textNoShape">
              <a:avLst/>
            </a:prstTxWarp>
            <a:spAutoFit/>
          </a:bodyPr>
          <a:lstStyle/>
          <a:p>
            <a:r>
              <a:rPr lang="en-US" sz="1400" b="1" i="1">
                <a:latin typeface="Book Antiqua" pitchFamily="84" charset="0"/>
              </a:rPr>
              <a:t>Ed O’Neil, UCSF Center for Health Professions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650" name="Placeholder 2"/>
          <p:cNvSpPr>
            <a:spLocks noGrp="1" noChangeArrowheads="1"/>
          </p:cNvSpPr>
          <p:nvPr>
            <p:ph type="title" idx="4294967295"/>
          </p:nvPr>
        </p:nvSpPr>
        <p:spPr>
          <a:noFill/>
          <a:ln/>
        </p:spPr>
        <p:txBody>
          <a:bodyPr/>
          <a:lstStyle/>
          <a:p>
            <a:endParaRPr lang="en-US">
              <a:effectLst/>
              <a:latin typeface="Arial" pitchFamily="84" charset="0"/>
              <a:ea typeface="ＭＳ Ｐゴシック" pitchFamily="84" charset="-128"/>
              <a:cs typeface="ＭＳ Ｐゴシック" pitchFamily="84" charset="-128"/>
            </a:endParaRPr>
          </a:p>
        </p:txBody>
      </p:sp>
      <p:pic>
        <p:nvPicPr>
          <p:cNvPr id="41165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626" name="Placeholder 2"/>
          <p:cNvSpPr>
            <a:spLocks noGrp="1" noChangeArrowheads="1"/>
          </p:cNvSpPr>
          <p:nvPr>
            <p:ph type="title" idx="4294967295"/>
          </p:nvPr>
        </p:nvSpPr>
        <p:spPr>
          <a:noFill/>
          <a:ln/>
        </p:spPr>
        <p:txBody>
          <a:bodyPr/>
          <a:lstStyle/>
          <a:p>
            <a:endParaRPr lang="en-US">
              <a:effectLst/>
              <a:latin typeface="Arial" pitchFamily="84" charset="0"/>
              <a:ea typeface="ＭＳ Ｐゴシック" pitchFamily="84" charset="-128"/>
              <a:cs typeface="ＭＳ Ｐゴシック" pitchFamily="84" charset="-128"/>
            </a:endParaRPr>
          </a:p>
        </p:txBody>
      </p:sp>
      <p:pic>
        <p:nvPicPr>
          <p:cNvPr id="41062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228600" y="152400"/>
            <a:ext cx="8839200" cy="1143000"/>
          </a:xfrm>
          <a:noFill/>
          <a:ln/>
        </p:spPr>
        <p:txBody>
          <a:bodyPr/>
          <a:lstStyle/>
          <a:p>
            <a:pPr algn="ctr"/>
            <a:r>
              <a:rPr lang="en-US" sz="3600" b="1">
                <a:solidFill>
                  <a:srgbClr val="990033"/>
                </a:solidFill>
                <a:effectLst>
                  <a:outerShdw blurRad="38100" dist="38100" dir="2700000" algn="tl">
                    <a:srgbClr val="DDDDDD"/>
                  </a:outerShdw>
                </a:effectLst>
                <a:latin typeface="Calibri" pitchFamily="84" charset="0"/>
                <a:ea typeface="ＭＳ Ｐゴシック" pitchFamily="84" charset="-128"/>
                <a:cs typeface="ＭＳ Ｐゴシック" pitchFamily="84" charset="-128"/>
              </a:rPr>
              <a:t>Today - Fragmentation and Duplication</a:t>
            </a:r>
            <a:endParaRPr lang="en-US" sz="3600" b="1" i="1">
              <a:solidFill>
                <a:srgbClr val="FF3300"/>
              </a:solidFill>
              <a:effectLst>
                <a:outerShdw blurRad="38100" dist="38100" dir="2700000" algn="tl">
                  <a:srgbClr val="DDDDDD"/>
                </a:outerShdw>
              </a:effectLst>
              <a:latin typeface="Arial" pitchFamily="84" charset="0"/>
              <a:ea typeface="ＭＳ Ｐゴシック" pitchFamily="84" charset="-128"/>
              <a:cs typeface="ＭＳ Ｐゴシック" pitchFamily="84" charset="-128"/>
            </a:endParaRPr>
          </a:p>
        </p:txBody>
      </p:sp>
      <p:sp>
        <p:nvSpPr>
          <p:cNvPr id="486403" name="Rectangle 3"/>
          <p:cNvSpPr>
            <a:spLocks noGrp="1" noChangeArrowheads="1"/>
          </p:cNvSpPr>
          <p:nvPr>
            <p:ph type="body" sz="half" idx="1"/>
          </p:nvPr>
        </p:nvSpPr>
        <p:spPr>
          <a:xfrm>
            <a:off x="381000" y="1143000"/>
            <a:ext cx="8610600" cy="5334000"/>
          </a:xfrm>
        </p:spPr>
        <p:txBody>
          <a:bodyPr/>
          <a:lstStyle/>
          <a:p>
            <a:r>
              <a:rPr lang="en-US">
                <a:latin typeface="Calibri" pitchFamily="84" charset="0"/>
                <a:ea typeface="ＭＳ Ｐゴシック" pitchFamily="84" charset="-128"/>
                <a:cs typeface="ＭＳ Ｐゴシック" pitchFamily="84" charset="-128"/>
              </a:rPr>
              <a:t>Little, if any, coordination, integration and support of public health, medical care, and social services</a:t>
            </a:r>
            <a:endParaRPr lang="en-US">
              <a:solidFill>
                <a:srgbClr val="3333CC"/>
              </a:solidFill>
              <a:latin typeface="Arial" pitchFamily="84" charset="0"/>
              <a:ea typeface="ＭＳ Ｐゴシック" pitchFamily="84" charset="-128"/>
              <a:cs typeface="ＭＳ Ｐゴシック" pitchFamily="84" charset="-128"/>
            </a:endParaRPr>
          </a:p>
          <a:p>
            <a:pPr>
              <a:buFontTx/>
              <a:buNone/>
            </a:pPr>
            <a:endParaRPr lang="en-US">
              <a:solidFill>
                <a:srgbClr val="3333CC"/>
              </a:solidFill>
              <a:latin typeface="Arial" pitchFamily="84" charset="0"/>
              <a:ea typeface="ＭＳ Ｐゴシック" pitchFamily="84" charset="-128"/>
              <a:cs typeface="ＭＳ Ｐゴシック" pitchFamily="84" charset="-128"/>
            </a:endParaRPr>
          </a:p>
          <a:p>
            <a:pPr>
              <a:buFontTx/>
              <a:buNone/>
            </a:pPr>
            <a:endParaRPr lang="en-US">
              <a:latin typeface="Arial" pitchFamily="84" charset="0"/>
              <a:ea typeface="ＭＳ Ｐゴシック" pitchFamily="84" charset="-128"/>
              <a:cs typeface="ＭＳ Ｐゴシック" pitchFamily="84" charset="-128"/>
            </a:endParaRPr>
          </a:p>
        </p:txBody>
      </p:sp>
      <p:sp>
        <p:nvSpPr>
          <p:cNvPr id="486404" name="Rectangle 4"/>
          <p:cNvSpPr>
            <a:spLocks noChangeArrowheads="1"/>
          </p:cNvSpPr>
          <p:nvPr/>
        </p:nvSpPr>
        <p:spPr bwMode="auto">
          <a:xfrm>
            <a:off x="0" y="1490663"/>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sp>
        <p:nvSpPr>
          <p:cNvPr id="486406" name="Rectangle 6"/>
          <p:cNvSpPr>
            <a:spLocks noChangeArrowheads="1"/>
          </p:cNvSpPr>
          <p:nvPr/>
        </p:nvSpPr>
        <p:spPr bwMode="auto">
          <a:xfrm>
            <a:off x="0" y="1209675"/>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pic>
        <p:nvPicPr>
          <p:cNvPr id="486409" name="Picture 9"/>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752600" y="2190750"/>
            <a:ext cx="6029325" cy="4667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 calcmode="lin" valueType="num">
                                      <p:cBhvr additive="base">
                                        <p:cTn id="7" dur="500" fill="hold"/>
                                        <p:tgtEl>
                                          <p:spTgt spid="486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64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2"/>
          <p:cNvSpPr>
            <a:spLocks noGrp="1" noChangeArrowheads="1"/>
          </p:cNvSpPr>
          <p:nvPr>
            <p:ph type="body" idx="4294967295"/>
          </p:nvPr>
        </p:nvSpPr>
        <p:spPr/>
        <p:txBody>
          <a:bodyPr/>
          <a:lstStyle/>
          <a:p>
            <a:pPr>
              <a:buFontTx/>
              <a:buNone/>
            </a:pPr>
            <a:endParaRPr lang="en-US" sz="4800" b="1" smtClean="0">
              <a:latin typeface="Calibri" pitchFamily="84" charset="0"/>
              <a:ea typeface="ＭＳ Ｐゴシック" pitchFamily="84" charset="-128"/>
              <a:cs typeface="ＭＳ Ｐゴシック" pitchFamily="84" charset="-128"/>
            </a:endParaRPr>
          </a:p>
          <a:p>
            <a:pPr algn="ctr">
              <a:buFontTx/>
              <a:buNone/>
            </a:pPr>
            <a:r>
              <a:rPr lang="en-US" sz="4800" b="1" smtClean="0">
                <a:latin typeface="Calibri" pitchFamily="84" charset="0"/>
                <a:ea typeface="ＭＳ Ｐゴシック" pitchFamily="84" charset="-128"/>
                <a:cs typeface="ＭＳ Ｐゴシック" pitchFamily="84" charset="-128"/>
              </a:rPr>
              <a:t>I.  Future Leaders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28600" y="152400"/>
            <a:ext cx="8839200" cy="1143000"/>
          </a:xfrm>
          <a:noFill/>
          <a:ln/>
        </p:spPr>
        <p:txBody>
          <a:bodyPr/>
          <a:lstStyle/>
          <a:p>
            <a:pPr algn="ctr"/>
            <a:r>
              <a:rPr lang="en-US" sz="3600" b="1">
                <a:solidFill>
                  <a:srgbClr val="990033"/>
                </a:solidFill>
                <a:effectLst>
                  <a:outerShdw blurRad="38100" dist="38100" dir="2700000" algn="tl">
                    <a:srgbClr val="DDDDDD"/>
                  </a:outerShdw>
                </a:effectLst>
                <a:latin typeface="Calibri" pitchFamily="84" charset="0"/>
                <a:ea typeface="ＭＳ Ｐゴシック" pitchFamily="84" charset="-128"/>
                <a:cs typeface="ＭＳ Ｐゴシック" pitchFamily="84" charset="-128"/>
              </a:rPr>
              <a:t>Future - Collaboration &amp; Coordination</a:t>
            </a:r>
            <a:endParaRPr lang="en-US" sz="3600" b="1" i="1">
              <a:solidFill>
                <a:srgbClr val="FF3300"/>
              </a:solidFill>
              <a:effectLst>
                <a:outerShdw blurRad="38100" dist="38100" dir="2700000" algn="tl">
                  <a:srgbClr val="DDDDDD"/>
                </a:outerShdw>
              </a:effectLst>
              <a:latin typeface="Arial" pitchFamily="84" charset="0"/>
              <a:ea typeface="ＭＳ Ｐゴシック" pitchFamily="84" charset="-128"/>
              <a:cs typeface="ＭＳ Ｐゴシック" pitchFamily="84" charset="-128"/>
            </a:endParaRPr>
          </a:p>
        </p:txBody>
      </p:sp>
      <p:sp>
        <p:nvSpPr>
          <p:cNvPr id="488451" name="Rectangle 3"/>
          <p:cNvSpPr>
            <a:spLocks noGrp="1" noChangeArrowheads="1"/>
          </p:cNvSpPr>
          <p:nvPr>
            <p:ph type="body" sz="half" idx="1"/>
          </p:nvPr>
        </p:nvSpPr>
        <p:spPr>
          <a:xfrm>
            <a:off x="381000" y="1143000"/>
            <a:ext cx="8610600" cy="5334000"/>
          </a:xfrm>
        </p:spPr>
        <p:txBody>
          <a:bodyPr/>
          <a:lstStyle/>
          <a:p>
            <a:endParaRPr lang="en-US">
              <a:solidFill>
                <a:srgbClr val="3333CC"/>
              </a:solidFill>
              <a:latin typeface="Arial" pitchFamily="84" charset="0"/>
              <a:ea typeface="ＭＳ Ｐゴシック" pitchFamily="84" charset="-128"/>
              <a:cs typeface="ＭＳ Ｐゴシック" pitchFamily="84" charset="-128"/>
            </a:endParaRPr>
          </a:p>
          <a:p>
            <a:pPr>
              <a:buFontTx/>
              <a:buNone/>
            </a:pPr>
            <a:endParaRPr lang="en-US">
              <a:latin typeface="Arial" pitchFamily="84" charset="0"/>
              <a:ea typeface="ＭＳ Ｐゴシック" pitchFamily="84" charset="-128"/>
              <a:cs typeface="ＭＳ Ｐゴシック" pitchFamily="84" charset="-128"/>
            </a:endParaRPr>
          </a:p>
        </p:txBody>
      </p:sp>
      <p:sp>
        <p:nvSpPr>
          <p:cNvPr id="488452" name="Rectangle 4"/>
          <p:cNvSpPr>
            <a:spLocks noChangeArrowheads="1"/>
          </p:cNvSpPr>
          <p:nvPr/>
        </p:nvSpPr>
        <p:spPr bwMode="auto">
          <a:xfrm>
            <a:off x="0" y="1490663"/>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sp>
        <p:nvSpPr>
          <p:cNvPr id="488454" name="Rectangle 6"/>
          <p:cNvSpPr>
            <a:spLocks noChangeArrowheads="1"/>
          </p:cNvSpPr>
          <p:nvPr/>
        </p:nvSpPr>
        <p:spPr bwMode="auto">
          <a:xfrm>
            <a:off x="0" y="1209675"/>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graphicFrame>
        <p:nvGraphicFramePr>
          <p:cNvPr id="488455" name="Object 7"/>
          <p:cNvGraphicFramePr>
            <a:graphicFrameLocks noChangeAspect="1"/>
          </p:cNvGraphicFramePr>
          <p:nvPr/>
        </p:nvGraphicFramePr>
        <p:xfrm>
          <a:off x="762000" y="1371600"/>
          <a:ext cx="7315200" cy="5465763"/>
        </p:xfrm>
        <a:graphic>
          <a:graphicData uri="http://schemas.openxmlformats.org/presentationml/2006/ole">
            <p:oleObj spid="_x0000_s488455" name="Presentation" r:id="rId4" imgW="4572180" imgH="3428854" progId="PowerPoint.Show.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88451">
                                            <p:txEl>
                                              <p:pRg st="0" end="0"/>
                                            </p:txEl>
                                          </p:spTgt>
                                        </p:tgtEl>
                                        <p:attrNameLst>
                                          <p:attrName>style.visibility</p:attrName>
                                        </p:attrNameLst>
                                      </p:cBhvr>
                                      <p:to>
                                        <p:strVal val="visible"/>
                                      </p:to>
                                    </p:set>
                                    <p:anim calcmode="lin" valueType="num">
                                      <p:cBhvr additive="base">
                                        <p:cTn id="7" dur="500" fill="hold"/>
                                        <p:tgtEl>
                                          <p:spTgt spid="488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8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8455"/>
                                        </p:tgtEl>
                                        <p:attrNameLst>
                                          <p:attrName>style.visibility</p:attrName>
                                        </p:attrNameLst>
                                      </p:cBhvr>
                                      <p:to>
                                        <p:strVal val="visible"/>
                                      </p:to>
                                    </p:set>
                                    <p:anim calcmode="lin" valueType="num">
                                      <p:cBhvr additive="base">
                                        <p:cTn id="13" dur="500" fill="hold"/>
                                        <p:tgtEl>
                                          <p:spTgt spid="488455"/>
                                        </p:tgtEl>
                                        <p:attrNameLst>
                                          <p:attrName>ppt_x</p:attrName>
                                        </p:attrNameLst>
                                      </p:cBhvr>
                                      <p:tavLst>
                                        <p:tav tm="0">
                                          <p:val>
                                            <p:strVal val="#ppt_x"/>
                                          </p:val>
                                        </p:tav>
                                        <p:tav tm="100000">
                                          <p:val>
                                            <p:strVal val="#ppt_x"/>
                                          </p:val>
                                        </p:tav>
                                      </p:tavLst>
                                    </p:anim>
                                    <p:anim calcmode="lin" valueType="num">
                                      <p:cBhvr additive="base">
                                        <p:cTn id="14" dur="500" fill="hold"/>
                                        <p:tgtEl>
                                          <p:spTgt spid="488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0" y="0"/>
            <a:ext cx="9144000" cy="1143000"/>
          </a:xfrm>
          <a:noFill/>
          <a:ln/>
        </p:spPr>
        <p:txBody>
          <a:bodyPr lIns="91440" tIns="45720" rIns="91440" bIns="45720"/>
          <a:lstStyle/>
          <a:p>
            <a:pPr algn="ctr"/>
            <a:r>
              <a:rPr lang="en-US" sz="3800" b="1">
                <a:effectLst/>
                <a:latin typeface="Calibri" pitchFamily="84" charset="0"/>
                <a:ea typeface="ＭＳ Ｐゴシック" pitchFamily="84" charset="-128"/>
                <a:cs typeface="ＭＳ Ｐゴシック" pitchFamily="84" charset="-128"/>
              </a:rPr>
              <a:t>A Community Health Collaborative Framework</a:t>
            </a:r>
          </a:p>
        </p:txBody>
      </p:sp>
      <p:sp>
        <p:nvSpPr>
          <p:cNvPr id="392195" name="Rectangle 3"/>
          <p:cNvSpPr>
            <a:spLocks noGrp="1" noChangeArrowheads="1"/>
          </p:cNvSpPr>
          <p:nvPr>
            <p:ph sz="half" idx="4294967295"/>
          </p:nvPr>
        </p:nvSpPr>
        <p:spPr>
          <a:xfrm>
            <a:off x="76200" y="1600200"/>
            <a:ext cx="2971800" cy="4525963"/>
          </a:xfrm>
        </p:spPr>
        <p:txBody>
          <a:bodyPr/>
          <a:lstStyle/>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Outreach &amp; enrollment</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Medical home &amp; coordinate care - ED diversion</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Affordable Rx</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Chronic disease management</a:t>
            </a:r>
          </a:p>
          <a:p>
            <a:pPr>
              <a:lnSpc>
                <a:spcPct val="70000"/>
              </a:lnSpc>
              <a:buClr>
                <a:schemeClr val="tx1"/>
              </a:buClr>
              <a:buFont typeface="Wingdings" pitchFamily="84" charset="2"/>
              <a:buNone/>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Coverage of low-wage workers</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Organize donated care</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Prevention &amp; wellness services</a:t>
            </a:r>
          </a:p>
          <a:p>
            <a:pPr>
              <a:lnSpc>
                <a:spcPct val="70000"/>
              </a:lnSpc>
              <a:buClr>
                <a:schemeClr val="tx1"/>
              </a:buClr>
              <a:buFont typeface="Wingdings" pitchFamily="84" charset="2"/>
              <a:buChar char="ü"/>
            </a:pPr>
            <a:endParaRPr lang="en-US" sz="1500" b="1">
              <a:solidFill>
                <a:srgbClr val="10253F"/>
              </a:solidFill>
              <a:latin typeface="Arial" pitchFamily="84" charset="0"/>
              <a:ea typeface="ＭＳ Ｐゴシック" pitchFamily="84" charset="-128"/>
              <a:cs typeface="ＭＳ Ｐゴシック" pitchFamily="84" charset="-128"/>
            </a:endParaRPr>
          </a:p>
          <a:p>
            <a:pPr>
              <a:lnSpc>
                <a:spcPct val="70000"/>
              </a:lnSpc>
              <a:buClr>
                <a:schemeClr val="tx1"/>
              </a:buClr>
              <a:buFont typeface="Wingdings" pitchFamily="84" charset="2"/>
              <a:buChar char="ü"/>
            </a:pPr>
            <a:r>
              <a:rPr lang="en-US" sz="1500" b="1">
                <a:solidFill>
                  <a:srgbClr val="10253F"/>
                </a:solidFill>
                <a:latin typeface="Arial" pitchFamily="84" charset="0"/>
                <a:ea typeface="ＭＳ Ｐゴシック" pitchFamily="84" charset="-128"/>
                <a:cs typeface="ＭＳ Ｐゴシック" pitchFamily="84" charset="-128"/>
              </a:rPr>
              <a:t>Assess health status, disparities, &amp; effectiveness of services</a:t>
            </a:r>
          </a:p>
        </p:txBody>
      </p:sp>
      <p:sp>
        <p:nvSpPr>
          <p:cNvPr id="392196" name="Rectangle 4"/>
          <p:cNvSpPr>
            <a:spLocks noGrp="1" noChangeArrowheads="1"/>
          </p:cNvSpPr>
          <p:nvPr>
            <p:ph sz="half" idx="4294967295"/>
          </p:nvPr>
        </p:nvSpPr>
        <p:spPr>
          <a:xfrm>
            <a:off x="3733800" y="1600200"/>
            <a:ext cx="3962400" cy="5257800"/>
          </a:xfrm>
        </p:spPr>
        <p:txBody>
          <a:bodyPr/>
          <a:lstStyle/>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Population based</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Comprehensive</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Integrated</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Culturally competent</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Evidence based</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Public-private collaboration</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Multi-disciplinary</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Interoperable</a:t>
            </a:r>
            <a:r>
              <a:rPr lang="en-US" sz="1800" b="1">
                <a:latin typeface="Arial" pitchFamily="84" charset="0"/>
                <a:ea typeface="ＭＳ Ｐゴシック" pitchFamily="84" charset="-128"/>
                <a:cs typeface="ＭＳ Ｐゴシック" pitchFamily="84" charset="-128"/>
              </a:rPr>
              <a:t> </a:t>
            </a:r>
            <a:r>
              <a:rPr lang="en-US" sz="1500" b="1">
                <a:latin typeface="Arial" pitchFamily="84" charset="0"/>
                <a:ea typeface="ＭＳ Ｐゴシック" pitchFamily="84" charset="-128"/>
                <a:cs typeface="ＭＳ Ｐゴシック" pitchFamily="84" charset="-128"/>
              </a:rPr>
              <a:t>information systems</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Assess &amp; adapt</a:t>
            </a:r>
          </a:p>
          <a:p>
            <a:pPr>
              <a:lnSpc>
                <a:spcPct val="80000"/>
              </a:lnSpc>
              <a:buClr>
                <a:srgbClr val="000000"/>
              </a:buClr>
              <a:buFont typeface="Wingdings" pitchFamily="84" charset="2"/>
              <a:buNone/>
            </a:pPr>
            <a:endParaRPr lang="en-US" sz="1500" b="1">
              <a:latin typeface="Arial" pitchFamily="84" charset="0"/>
              <a:ea typeface="ＭＳ Ｐゴシック" pitchFamily="84" charset="-128"/>
              <a:cs typeface="ＭＳ Ｐゴシック" pitchFamily="84" charset="-128"/>
            </a:endParaRPr>
          </a:p>
          <a:p>
            <a:pPr>
              <a:lnSpc>
                <a:spcPct val="80000"/>
              </a:lnSpc>
              <a:buClr>
                <a:srgbClr val="000000"/>
              </a:buClr>
              <a:buFont typeface="Wingdings" pitchFamily="84" charset="2"/>
              <a:buChar char="ü"/>
            </a:pPr>
            <a:r>
              <a:rPr lang="en-US" sz="1500" b="1">
                <a:latin typeface="Arial" pitchFamily="84" charset="0"/>
                <a:ea typeface="ＭＳ Ｐゴシック" pitchFamily="84" charset="-128"/>
                <a:cs typeface="ＭＳ Ｐゴシック" pitchFamily="84" charset="-128"/>
              </a:rPr>
              <a:t>Positive health outcomes</a:t>
            </a:r>
          </a:p>
        </p:txBody>
      </p:sp>
      <p:sp>
        <p:nvSpPr>
          <p:cNvPr id="484357" name="Line 5"/>
          <p:cNvSpPr>
            <a:spLocks noChangeShapeType="1"/>
          </p:cNvSpPr>
          <p:nvPr/>
        </p:nvSpPr>
        <p:spPr bwMode="auto">
          <a:xfrm>
            <a:off x="2819400" y="3124200"/>
            <a:ext cx="990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392198" name="Text Box 6"/>
          <p:cNvSpPr txBox="1">
            <a:spLocks noChangeArrowheads="1"/>
          </p:cNvSpPr>
          <p:nvPr/>
        </p:nvSpPr>
        <p:spPr bwMode="auto">
          <a:xfrm>
            <a:off x="7010400" y="2879725"/>
            <a:ext cx="2286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i="1">
                <a:solidFill>
                  <a:srgbClr val="FF3300"/>
                </a:solidFill>
              </a:rPr>
              <a:t>Better health,         for more people, at less cost</a:t>
            </a:r>
          </a:p>
        </p:txBody>
      </p:sp>
      <p:sp>
        <p:nvSpPr>
          <p:cNvPr id="484359" name="Text Box 7"/>
          <p:cNvSpPr txBox="1">
            <a:spLocks noChangeArrowheads="1"/>
          </p:cNvSpPr>
          <p:nvPr/>
        </p:nvSpPr>
        <p:spPr bwMode="auto">
          <a:xfrm>
            <a:off x="2971800" y="2971800"/>
            <a:ext cx="990600" cy="214313"/>
          </a:xfrm>
          <a:prstGeom prst="rect">
            <a:avLst/>
          </a:prstGeom>
          <a:noFill/>
          <a:ln w="9525">
            <a:noFill/>
            <a:miter lim="800000"/>
            <a:headEnd/>
            <a:tailEnd/>
          </a:ln>
        </p:spPr>
        <p:txBody>
          <a:bodyPr>
            <a:prstTxWarp prst="textNoShape">
              <a:avLst/>
            </a:prstTxWarp>
            <a:spAutoFit/>
          </a:bodyPr>
          <a:lstStyle/>
          <a:p>
            <a:pPr>
              <a:spcBef>
                <a:spcPct val="50000"/>
              </a:spcBef>
            </a:pPr>
            <a:endParaRPr lang="en-US" sz="800"/>
          </a:p>
        </p:txBody>
      </p:sp>
      <p:sp>
        <p:nvSpPr>
          <p:cNvPr id="484360" name="Line 8"/>
          <p:cNvSpPr>
            <a:spLocks noChangeShapeType="1"/>
          </p:cNvSpPr>
          <p:nvPr/>
        </p:nvSpPr>
        <p:spPr bwMode="auto">
          <a:xfrm>
            <a:off x="6096000" y="3124200"/>
            <a:ext cx="990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392201" name="Text Box 9"/>
          <p:cNvSpPr txBox="1">
            <a:spLocks noChangeArrowheads="1"/>
          </p:cNvSpPr>
          <p:nvPr/>
        </p:nvSpPr>
        <p:spPr bwMode="auto">
          <a:xfrm>
            <a:off x="152400" y="1066800"/>
            <a:ext cx="25146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u="sng"/>
              <a:t>Critical Activities</a:t>
            </a:r>
          </a:p>
        </p:txBody>
      </p:sp>
      <p:sp>
        <p:nvSpPr>
          <p:cNvPr id="392202" name="Text Box 10"/>
          <p:cNvSpPr txBox="1">
            <a:spLocks noChangeArrowheads="1"/>
          </p:cNvSpPr>
          <p:nvPr/>
        </p:nvSpPr>
        <p:spPr bwMode="auto">
          <a:xfrm>
            <a:off x="3733800" y="1066800"/>
            <a:ext cx="28194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u="sng"/>
              <a:t>Reorganize Delivery</a:t>
            </a:r>
          </a:p>
        </p:txBody>
      </p:sp>
      <p:sp>
        <p:nvSpPr>
          <p:cNvPr id="392203" name="Text Box 11"/>
          <p:cNvSpPr txBox="1">
            <a:spLocks noChangeArrowheads="1"/>
          </p:cNvSpPr>
          <p:nvPr/>
        </p:nvSpPr>
        <p:spPr bwMode="auto">
          <a:xfrm>
            <a:off x="6781800" y="1066800"/>
            <a:ext cx="21336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u="sng"/>
              <a:t>Reform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201">
                                            <p:txEl>
                                              <p:pRg st="0" end="0"/>
                                            </p:txEl>
                                          </p:spTgt>
                                        </p:tgtEl>
                                        <p:attrNameLst>
                                          <p:attrName>style.visibility</p:attrName>
                                        </p:attrNameLst>
                                      </p:cBhvr>
                                      <p:to>
                                        <p:strVal val="visible"/>
                                      </p:to>
                                    </p:set>
                                    <p:anim calcmode="lin" valueType="num">
                                      <p:cBhvr additive="base">
                                        <p:cTn id="7" dur="500" fill="hold"/>
                                        <p:tgtEl>
                                          <p:spTgt spid="392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20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2195">
                                            <p:txEl>
                                              <p:pRg st="0" end="0"/>
                                            </p:txEl>
                                          </p:spTgt>
                                        </p:tgtEl>
                                        <p:attrNameLst>
                                          <p:attrName>style.visibility</p:attrName>
                                        </p:attrNameLst>
                                      </p:cBhvr>
                                      <p:to>
                                        <p:strVal val="visible"/>
                                      </p:to>
                                    </p:set>
                                    <p:anim calcmode="lin" valueType="num">
                                      <p:cBhvr additive="base">
                                        <p:cTn id="11"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219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anim calcmode="lin" valueType="num">
                                      <p:cBhvr additive="base">
                                        <p:cTn id="15"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2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2195">
                                            <p:txEl>
                                              <p:pRg st="4" end="4"/>
                                            </p:txEl>
                                          </p:spTgt>
                                        </p:tgtEl>
                                        <p:attrNameLst>
                                          <p:attrName>style.visibility</p:attrName>
                                        </p:attrNameLst>
                                      </p:cBhvr>
                                      <p:to>
                                        <p:strVal val="visible"/>
                                      </p:to>
                                    </p:set>
                                    <p:anim calcmode="lin" valueType="num">
                                      <p:cBhvr additive="base">
                                        <p:cTn id="19" dur="500" fill="hold"/>
                                        <p:tgtEl>
                                          <p:spTgt spid="392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219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2195">
                                            <p:txEl>
                                              <p:pRg st="6" end="6"/>
                                            </p:txEl>
                                          </p:spTgt>
                                        </p:tgtEl>
                                        <p:attrNameLst>
                                          <p:attrName>style.visibility</p:attrName>
                                        </p:attrNameLst>
                                      </p:cBhvr>
                                      <p:to>
                                        <p:strVal val="visible"/>
                                      </p:to>
                                    </p:set>
                                    <p:anim calcmode="lin" valueType="num">
                                      <p:cBhvr additive="base">
                                        <p:cTn id="23" dur="500" fill="hold"/>
                                        <p:tgtEl>
                                          <p:spTgt spid="3921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219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2195">
                                            <p:txEl>
                                              <p:pRg st="8" end="8"/>
                                            </p:txEl>
                                          </p:spTgt>
                                        </p:tgtEl>
                                        <p:attrNameLst>
                                          <p:attrName>style.visibility</p:attrName>
                                        </p:attrNameLst>
                                      </p:cBhvr>
                                      <p:to>
                                        <p:strVal val="visible"/>
                                      </p:to>
                                    </p:set>
                                    <p:anim calcmode="lin" valueType="num">
                                      <p:cBhvr additive="base">
                                        <p:cTn id="27" dur="500" fill="hold"/>
                                        <p:tgtEl>
                                          <p:spTgt spid="39219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219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2195">
                                            <p:txEl>
                                              <p:pRg st="10" end="10"/>
                                            </p:txEl>
                                          </p:spTgt>
                                        </p:tgtEl>
                                        <p:attrNameLst>
                                          <p:attrName>style.visibility</p:attrName>
                                        </p:attrNameLst>
                                      </p:cBhvr>
                                      <p:to>
                                        <p:strVal val="visible"/>
                                      </p:to>
                                    </p:set>
                                    <p:anim calcmode="lin" valueType="num">
                                      <p:cBhvr additive="base">
                                        <p:cTn id="31" dur="500" fill="hold"/>
                                        <p:tgtEl>
                                          <p:spTgt spid="392195">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2195">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2195">
                                            <p:txEl>
                                              <p:pRg st="12" end="12"/>
                                            </p:txEl>
                                          </p:spTgt>
                                        </p:tgtEl>
                                        <p:attrNameLst>
                                          <p:attrName>style.visibility</p:attrName>
                                        </p:attrNameLst>
                                      </p:cBhvr>
                                      <p:to>
                                        <p:strVal val="visible"/>
                                      </p:to>
                                    </p:set>
                                    <p:anim calcmode="lin" valueType="num">
                                      <p:cBhvr additive="base">
                                        <p:cTn id="35" dur="500" fill="hold"/>
                                        <p:tgtEl>
                                          <p:spTgt spid="392195">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2195">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2195">
                                            <p:txEl>
                                              <p:pRg st="14" end="14"/>
                                            </p:txEl>
                                          </p:spTgt>
                                        </p:tgtEl>
                                        <p:attrNameLst>
                                          <p:attrName>style.visibility</p:attrName>
                                        </p:attrNameLst>
                                      </p:cBhvr>
                                      <p:to>
                                        <p:strVal val="visible"/>
                                      </p:to>
                                    </p:set>
                                    <p:anim calcmode="lin" valueType="num">
                                      <p:cBhvr additive="base">
                                        <p:cTn id="39" dur="500" fill="hold"/>
                                        <p:tgtEl>
                                          <p:spTgt spid="392195">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9219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92202"/>
                                        </p:tgtEl>
                                        <p:attrNameLst>
                                          <p:attrName>style.visibility</p:attrName>
                                        </p:attrNameLst>
                                      </p:cBhvr>
                                      <p:to>
                                        <p:strVal val="visible"/>
                                      </p:to>
                                    </p:set>
                                    <p:anim calcmode="lin" valueType="num">
                                      <p:cBhvr additive="base">
                                        <p:cTn id="45" dur="500" fill="hold"/>
                                        <p:tgtEl>
                                          <p:spTgt spid="392202"/>
                                        </p:tgtEl>
                                        <p:attrNameLst>
                                          <p:attrName>ppt_x</p:attrName>
                                        </p:attrNameLst>
                                      </p:cBhvr>
                                      <p:tavLst>
                                        <p:tav tm="0">
                                          <p:val>
                                            <p:strVal val="#ppt_x"/>
                                          </p:val>
                                        </p:tav>
                                        <p:tav tm="100000">
                                          <p:val>
                                            <p:strVal val="#ppt_x"/>
                                          </p:val>
                                        </p:tav>
                                      </p:tavLst>
                                    </p:anim>
                                    <p:anim calcmode="lin" valueType="num">
                                      <p:cBhvr additive="base">
                                        <p:cTn id="46" dur="500" fill="hold"/>
                                        <p:tgtEl>
                                          <p:spTgt spid="39220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2196">
                                            <p:txEl>
                                              <p:pRg st="0" end="0"/>
                                            </p:txEl>
                                          </p:spTgt>
                                        </p:tgtEl>
                                        <p:attrNameLst>
                                          <p:attrName>style.visibility</p:attrName>
                                        </p:attrNameLst>
                                      </p:cBhvr>
                                      <p:to>
                                        <p:strVal val="visible"/>
                                      </p:to>
                                    </p:set>
                                    <p:anim calcmode="lin" valueType="num">
                                      <p:cBhvr additive="base">
                                        <p:cTn id="49" dur="500" fill="hold"/>
                                        <p:tgtEl>
                                          <p:spTgt spid="39219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2196">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2196">
                                            <p:txEl>
                                              <p:pRg st="2" end="2"/>
                                            </p:txEl>
                                          </p:spTgt>
                                        </p:tgtEl>
                                        <p:attrNameLst>
                                          <p:attrName>style.visibility</p:attrName>
                                        </p:attrNameLst>
                                      </p:cBhvr>
                                      <p:to>
                                        <p:strVal val="visible"/>
                                      </p:to>
                                    </p:set>
                                    <p:anim calcmode="lin" valueType="num">
                                      <p:cBhvr additive="base">
                                        <p:cTn id="53" dur="500" fill="hold"/>
                                        <p:tgtEl>
                                          <p:spTgt spid="39219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92196">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2196">
                                            <p:txEl>
                                              <p:pRg st="4" end="4"/>
                                            </p:txEl>
                                          </p:spTgt>
                                        </p:tgtEl>
                                        <p:attrNameLst>
                                          <p:attrName>style.visibility</p:attrName>
                                        </p:attrNameLst>
                                      </p:cBhvr>
                                      <p:to>
                                        <p:strVal val="visible"/>
                                      </p:to>
                                    </p:set>
                                    <p:anim calcmode="lin" valueType="num">
                                      <p:cBhvr additive="base">
                                        <p:cTn id="57" dur="500" fill="hold"/>
                                        <p:tgtEl>
                                          <p:spTgt spid="392196">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92196">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92196">
                                            <p:txEl>
                                              <p:pRg st="6" end="6"/>
                                            </p:txEl>
                                          </p:spTgt>
                                        </p:tgtEl>
                                        <p:attrNameLst>
                                          <p:attrName>style.visibility</p:attrName>
                                        </p:attrNameLst>
                                      </p:cBhvr>
                                      <p:to>
                                        <p:strVal val="visible"/>
                                      </p:to>
                                    </p:set>
                                    <p:anim calcmode="lin" valueType="num">
                                      <p:cBhvr additive="base">
                                        <p:cTn id="61" dur="500" fill="hold"/>
                                        <p:tgtEl>
                                          <p:spTgt spid="39219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2196">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92196">
                                            <p:txEl>
                                              <p:pRg st="8" end="8"/>
                                            </p:txEl>
                                          </p:spTgt>
                                        </p:tgtEl>
                                        <p:attrNameLst>
                                          <p:attrName>style.visibility</p:attrName>
                                        </p:attrNameLst>
                                      </p:cBhvr>
                                      <p:to>
                                        <p:strVal val="visible"/>
                                      </p:to>
                                    </p:set>
                                    <p:anim calcmode="lin" valueType="num">
                                      <p:cBhvr additive="base">
                                        <p:cTn id="65" dur="500" fill="hold"/>
                                        <p:tgtEl>
                                          <p:spTgt spid="39219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92196">
                                            <p:txEl>
                                              <p:pRg st="8" end="8"/>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92196">
                                            <p:txEl>
                                              <p:pRg st="10" end="10"/>
                                            </p:txEl>
                                          </p:spTgt>
                                        </p:tgtEl>
                                        <p:attrNameLst>
                                          <p:attrName>style.visibility</p:attrName>
                                        </p:attrNameLst>
                                      </p:cBhvr>
                                      <p:to>
                                        <p:strVal val="visible"/>
                                      </p:to>
                                    </p:set>
                                    <p:anim calcmode="lin" valueType="num">
                                      <p:cBhvr additive="base">
                                        <p:cTn id="69" dur="500" fill="hold"/>
                                        <p:tgtEl>
                                          <p:spTgt spid="392196">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92196">
                                            <p:txEl>
                                              <p:pRg st="10" end="1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92196">
                                            <p:txEl>
                                              <p:pRg st="12" end="12"/>
                                            </p:txEl>
                                          </p:spTgt>
                                        </p:tgtEl>
                                        <p:attrNameLst>
                                          <p:attrName>style.visibility</p:attrName>
                                        </p:attrNameLst>
                                      </p:cBhvr>
                                      <p:to>
                                        <p:strVal val="visible"/>
                                      </p:to>
                                    </p:set>
                                    <p:anim calcmode="lin" valueType="num">
                                      <p:cBhvr additive="base">
                                        <p:cTn id="73" dur="500" fill="hold"/>
                                        <p:tgtEl>
                                          <p:spTgt spid="392196">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92196">
                                            <p:txEl>
                                              <p:pRg st="12" end="1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92196">
                                            <p:txEl>
                                              <p:pRg st="14" end="14"/>
                                            </p:txEl>
                                          </p:spTgt>
                                        </p:tgtEl>
                                        <p:attrNameLst>
                                          <p:attrName>style.visibility</p:attrName>
                                        </p:attrNameLst>
                                      </p:cBhvr>
                                      <p:to>
                                        <p:strVal val="visible"/>
                                      </p:to>
                                    </p:set>
                                    <p:anim calcmode="lin" valueType="num">
                                      <p:cBhvr additive="base">
                                        <p:cTn id="77" dur="500" fill="hold"/>
                                        <p:tgtEl>
                                          <p:spTgt spid="392196">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92196">
                                            <p:txEl>
                                              <p:pRg st="14" end="1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92196">
                                            <p:txEl>
                                              <p:pRg st="16" end="16"/>
                                            </p:txEl>
                                          </p:spTgt>
                                        </p:tgtEl>
                                        <p:attrNameLst>
                                          <p:attrName>style.visibility</p:attrName>
                                        </p:attrNameLst>
                                      </p:cBhvr>
                                      <p:to>
                                        <p:strVal val="visible"/>
                                      </p:to>
                                    </p:set>
                                    <p:anim calcmode="lin" valueType="num">
                                      <p:cBhvr additive="base">
                                        <p:cTn id="81" dur="500" fill="hold"/>
                                        <p:tgtEl>
                                          <p:spTgt spid="392196">
                                            <p:txEl>
                                              <p:pRg st="16" end="1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92196">
                                            <p:txEl>
                                              <p:pRg st="16" end="16"/>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2196">
                                            <p:txEl>
                                              <p:pRg st="18" end="18"/>
                                            </p:txEl>
                                          </p:spTgt>
                                        </p:tgtEl>
                                        <p:attrNameLst>
                                          <p:attrName>style.visibility</p:attrName>
                                        </p:attrNameLst>
                                      </p:cBhvr>
                                      <p:to>
                                        <p:strVal val="visible"/>
                                      </p:to>
                                    </p:set>
                                    <p:anim calcmode="lin" valueType="num">
                                      <p:cBhvr additive="base">
                                        <p:cTn id="85" dur="500" fill="hold"/>
                                        <p:tgtEl>
                                          <p:spTgt spid="392196">
                                            <p:txEl>
                                              <p:pRg st="18" end="1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92196">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92203">
                                            <p:txEl>
                                              <p:pRg st="0" end="0"/>
                                            </p:txEl>
                                          </p:spTgt>
                                        </p:tgtEl>
                                        <p:attrNameLst>
                                          <p:attrName>style.visibility</p:attrName>
                                        </p:attrNameLst>
                                      </p:cBhvr>
                                      <p:to>
                                        <p:strVal val="visible"/>
                                      </p:to>
                                    </p:set>
                                    <p:anim calcmode="lin" valueType="num">
                                      <p:cBhvr additive="base">
                                        <p:cTn id="91" dur="500" fill="hold"/>
                                        <p:tgtEl>
                                          <p:spTgt spid="39220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92203">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2198"/>
                                        </p:tgtEl>
                                        <p:attrNameLst>
                                          <p:attrName>style.visibility</p:attrName>
                                        </p:attrNameLst>
                                      </p:cBhvr>
                                      <p:to>
                                        <p:strVal val="visible"/>
                                      </p:to>
                                    </p:set>
                                    <p:anim calcmode="lin" valueType="num">
                                      <p:cBhvr additive="base">
                                        <p:cTn id="95" dur="500" fill="hold"/>
                                        <p:tgtEl>
                                          <p:spTgt spid="392198"/>
                                        </p:tgtEl>
                                        <p:attrNameLst>
                                          <p:attrName>ppt_x</p:attrName>
                                        </p:attrNameLst>
                                      </p:cBhvr>
                                      <p:tavLst>
                                        <p:tav tm="0">
                                          <p:val>
                                            <p:strVal val="#ppt_x"/>
                                          </p:val>
                                        </p:tav>
                                        <p:tav tm="100000">
                                          <p:val>
                                            <p:strVal val="#ppt_x"/>
                                          </p:val>
                                        </p:tav>
                                      </p:tavLst>
                                    </p:anim>
                                    <p:anim calcmode="lin" valueType="num">
                                      <p:cBhvr additive="base">
                                        <p:cTn id="96" dur="500" fill="hold"/>
                                        <p:tgtEl>
                                          <p:spTgt spid="392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P spid="392196" grpId="0" build="p"/>
      <p:bldP spid="392198" grpId="0"/>
      <p:bldP spid="392202"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grpSp>
        <p:nvGrpSpPr>
          <p:cNvPr id="401410" name="Group 6"/>
          <p:cNvGrpSpPr>
            <a:grpSpLocks/>
          </p:cNvGrpSpPr>
          <p:nvPr/>
        </p:nvGrpSpPr>
        <p:grpSpPr bwMode="auto">
          <a:xfrm>
            <a:off x="3848100" y="152400"/>
            <a:ext cx="1447800" cy="3087688"/>
            <a:chOff x="3848100" y="152400"/>
            <a:chExt cx="1447800" cy="3086947"/>
          </a:xfrm>
        </p:grpSpPr>
        <p:sp>
          <p:nvSpPr>
            <p:cNvPr id="2" name="Rectangle 1"/>
            <p:cNvSpPr/>
            <p:nvPr/>
          </p:nvSpPr>
          <p:spPr>
            <a:xfrm>
              <a:off x="3886200" y="152400"/>
              <a:ext cx="1371600" cy="533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sz="1800">
                  <a:solidFill>
                    <a:schemeClr val="accent2"/>
                  </a:solidFill>
                  <a:latin typeface="Arial" pitchFamily="84" charset="0"/>
                  <a:ea typeface="Arial" pitchFamily="84" charset="0"/>
                  <a:cs typeface="Arial" pitchFamily="84" charset="0"/>
                </a:rPr>
                <a:t>Employer</a:t>
              </a:r>
            </a:p>
          </p:txBody>
        </p:sp>
        <p:sp>
          <p:nvSpPr>
            <p:cNvPr id="3" name="Down Arrow 2"/>
            <p:cNvSpPr/>
            <p:nvPr/>
          </p:nvSpPr>
          <p:spPr>
            <a:xfrm>
              <a:off x="4495800" y="685672"/>
              <a:ext cx="152400" cy="3809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pitchFamily="84" charset="0"/>
                <a:ea typeface="Arial" pitchFamily="84" charset="0"/>
                <a:cs typeface="Arial" pitchFamily="84" charset="0"/>
              </a:endParaRPr>
            </a:p>
          </p:txBody>
        </p:sp>
        <p:sp>
          <p:nvSpPr>
            <p:cNvPr id="4" name="Rectangle 3"/>
            <p:cNvSpPr/>
            <p:nvPr/>
          </p:nvSpPr>
          <p:spPr>
            <a:xfrm>
              <a:off x="3886200" y="1066581"/>
              <a:ext cx="1371600" cy="533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sz="1800">
                  <a:solidFill>
                    <a:schemeClr val="accent2"/>
                  </a:solidFill>
                  <a:latin typeface="Arial" pitchFamily="84" charset="0"/>
                  <a:ea typeface="Arial" pitchFamily="84" charset="0"/>
                  <a:cs typeface="Arial" pitchFamily="84" charset="0"/>
                </a:rPr>
                <a:t>Wages</a:t>
              </a:r>
            </a:p>
          </p:txBody>
        </p:sp>
        <p:sp>
          <p:nvSpPr>
            <p:cNvPr id="5" name="Down Arrow 4"/>
            <p:cNvSpPr/>
            <p:nvPr/>
          </p:nvSpPr>
          <p:spPr>
            <a:xfrm>
              <a:off x="4362450" y="1599853"/>
              <a:ext cx="419100" cy="6094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pitchFamily="84" charset="0"/>
                <a:ea typeface="Arial" pitchFamily="84" charset="0"/>
                <a:cs typeface="Arial" pitchFamily="84" charset="0"/>
              </a:endParaRPr>
            </a:p>
          </p:txBody>
        </p:sp>
        <p:pic>
          <p:nvPicPr>
            <p:cNvPr id="401415" name="Picture 2" descr="http://s3.amazonaws.com/artlog/photos/110155/MMarco_Nuclear_FamilyE_large.jpg"/>
            <p:cNvPicPr>
              <a:picLocks noChangeAspect="1" noChangeArrowheads="1"/>
            </p:cNvPicPr>
            <p:nvPr/>
          </p:nvPicPr>
          <p:blipFill>
            <a:blip r:embed="rId3"/>
            <a:srcRect/>
            <a:stretch>
              <a:fillRect/>
            </a:stretch>
          </p:blipFill>
          <p:spPr bwMode="auto">
            <a:xfrm>
              <a:off x="3848100" y="2209800"/>
              <a:ext cx="1447800" cy="1029547"/>
            </a:xfrm>
            <a:prstGeom prst="rect">
              <a:avLst/>
            </a:prstGeom>
            <a:noFill/>
            <a:ln w="9525">
              <a:noFill/>
              <a:miter lim="800000"/>
              <a:headEnd/>
              <a:tailEnd/>
            </a:ln>
          </p:spPr>
        </p:pic>
      </p:grpSp>
      <p:sp>
        <p:nvSpPr>
          <p:cNvPr id="16" name="Oval 15"/>
          <p:cNvSpPr/>
          <p:nvPr/>
        </p:nvSpPr>
        <p:spPr>
          <a:xfrm>
            <a:off x="2552700" y="3962400"/>
            <a:ext cx="4038600" cy="1295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sz="1800">
                <a:solidFill>
                  <a:schemeClr val="accent2"/>
                </a:solidFill>
                <a:latin typeface="Arial" pitchFamily="84" charset="0"/>
                <a:ea typeface="Arial" pitchFamily="84" charset="0"/>
                <a:cs typeface="Arial" pitchFamily="84" charset="0"/>
              </a:rPr>
              <a:t>Common Pool Resources – Money for Health Care</a:t>
            </a:r>
          </a:p>
        </p:txBody>
      </p:sp>
      <p:grpSp>
        <p:nvGrpSpPr>
          <p:cNvPr id="401417" name="Group 26"/>
          <p:cNvGrpSpPr>
            <a:grpSpLocks/>
          </p:cNvGrpSpPr>
          <p:nvPr/>
        </p:nvGrpSpPr>
        <p:grpSpPr bwMode="auto">
          <a:xfrm>
            <a:off x="2667000" y="1828800"/>
            <a:ext cx="3849688" cy="4038600"/>
            <a:chOff x="2667000" y="1828800"/>
            <a:chExt cx="3848948" cy="4038600"/>
          </a:xfrm>
        </p:grpSpPr>
        <p:grpSp>
          <p:nvGrpSpPr>
            <p:cNvPr id="401418" name="Group 22"/>
            <p:cNvGrpSpPr>
              <a:grpSpLocks/>
            </p:cNvGrpSpPr>
            <p:nvPr/>
          </p:nvGrpSpPr>
          <p:grpSpPr bwMode="auto">
            <a:xfrm>
              <a:off x="2667000" y="1828800"/>
              <a:ext cx="3788276" cy="4038600"/>
              <a:chOff x="2536323" y="1905000"/>
              <a:chExt cx="3788276" cy="4038600"/>
            </a:xfrm>
          </p:grpSpPr>
          <p:sp>
            <p:nvSpPr>
              <p:cNvPr id="21" name="Arc 20"/>
              <p:cNvSpPr/>
              <p:nvPr/>
            </p:nvSpPr>
            <p:spPr>
              <a:xfrm rot="16200000">
                <a:off x="2438323" y="2056965"/>
                <a:ext cx="4038600" cy="3734670"/>
              </a:xfrm>
              <a:prstGeom prst="arc">
                <a:avLst>
                  <a:gd name="adj1" fmla="val 15461940"/>
                  <a:gd name="adj2" fmla="val 6229696"/>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22" name="Isosceles Triangle 21"/>
              <p:cNvSpPr/>
              <p:nvPr/>
            </p:nvSpPr>
            <p:spPr>
              <a:xfrm rot="9042439">
                <a:off x="2536323" y="4238625"/>
                <a:ext cx="236493" cy="150813"/>
              </a:xfrm>
              <a:prstGeom prst="triangle">
                <a:avLst>
                  <a:gd name="adj" fmla="val 51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pitchFamily="84" charset="0"/>
                  <a:ea typeface="Arial" pitchFamily="84" charset="0"/>
                  <a:cs typeface="Arial" pitchFamily="84" charset="0"/>
                </a:endParaRPr>
              </a:p>
            </p:txBody>
          </p:sp>
        </p:grpSp>
        <p:sp>
          <p:nvSpPr>
            <p:cNvPr id="24" name="Isosceles Triangle 23"/>
            <p:cNvSpPr/>
            <p:nvPr/>
          </p:nvSpPr>
          <p:spPr>
            <a:xfrm rot="12722986">
              <a:off x="6282630" y="4162425"/>
              <a:ext cx="233318" cy="1952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pitchFamily="84" charset="0"/>
                <a:ea typeface="Arial" pitchFamily="84" charset="0"/>
                <a:cs typeface="Arial" pitchFamily="84" charset="0"/>
              </a:endParaRPr>
            </a:p>
          </p:txBody>
        </p:sp>
      </p:grpSp>
      <p:sp>
        <p:nvSpPr>
          <p:cNvPr id="401422" name="TextBox 27"/>
          <p:cNvSpPr txBox="1">
            <a:spLocks noChangeArrowheads="1"/>
          </p:cNvSpPr>
          <p:nvPr/>
        </p:nvSpPr>
        <p:spPr bwMode="auto">
          <a:xfrm>
            <a:off x="2895600" y="2971800"/>
            <a:ext cx="901700" cy="639763"/>
          </a:xfrm>
          <a:prstGeom prst="rect">
            <a:avLst/>
          </a:prstGeom>
          <a:noFill/>
          <a:ln w="9525">
            <a:noFill/>
            <a:miter lim="800000"/>
            <a:headEnd/>
            <a:tailEnd/>
          </a:ln>
        </p:spPr>
        <p:txBody>
          <a:bodyPr>
            <a:prstTxWarp prst="textNoShape">
              <a:avLst/>
            </a:prstTxWarp>
            <a:spAutoFit/>
          </a:bodyPr>
          <a:lstStyle/>
          <a:p>
            <a:r>
              <a:rPr lang="en-US" sz="1200">
                <a:solidFill>
                  <a:schemeClr val="bg1"/>
                </a:solidFill>
                <a:ea typeface="Arial" pitchFamily="84" charset="0"/>
                <a:cs typeface="Arial" pitchFamily="84" charset="0"/>
              </a:rPr>
              <a:t>Federal</a:t>
            </a:r>
          </a:p>
          <a:p>
            <a:r>
              <a:rPr lang="en-US" sz="1200">
                <a:solidFill>
                  <a:schemeClr val="bg1"/>
                </a:solidFill>
                <a:ea typeface="Arial" pitchFamily="84" charset="0"/>
                <a:cs typeface="Arial" pitchFamily="84" charset="0"/>
              </a:rPr>
              <a:t>Medicare </a:t>
            </a:r>
          </a:p>
          <a:p>
            <a:r>
              <a:rPr lang="en-US" sz="1200">
                <a:solidFill>
                  <a:schemeClr val="bg1"/>
                </a:solidFill>
                <a:ea typeface="Arial" pitchFamily="84" charset="0"/>
                <a:cs typeface="Arial" pitchFamily="84" charset="0"/>
              </a:rPr>
              <a:t>Tax </a:t>
            </a:r>
          </a:p>
        </p:txBody>
      </p:sp>
      <p:sp>
        <p:nvSpPr>
          <p:cNvPr id="30" name="Arc 29"/>
          <p:cNvSpPr/>
          <p:nvPr/>
        </p:nvSpPr>
        <p:spPr>
          <a:xfrm>
            <a:off x="2438400" y="1676400"/>
            <a:ext cx="4267200" cy="4191000"/>
          </a:xfrm>
          <a:prstGeom prst="arc">
            <a:avLst>
              <a:gd name="adj1" fmla="val 9420122"/>
              <a:gd name="adj2" fmla="val 1117508"/>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dirty="0"/>
          </a:p>
        </p:txBody>
      </p:sp>
      <p:sp>
        <p:nvSpPr>
          <p:cNvPr id="401424" name="Isosceles Triangle 30"/>
          <p:cNvSpPr>
            <a:spLocks noChangeArrowheads="1"/>
          </p:cNvSpPr>
          <p:nvPr/>
        </p:nvSpPr>
        <p:spPr bwMode="auto">
          <a:xfrm rot="19589741" flipV="1">
            <a:off x="2462213" y="4394200"/>
            <a:ext cx="228600" cy="152400"/>
          </a:xfrm>
          <a:prstGeom prst="triangle">
            <a:avLst>
              <a:gd name="adj" fmla="val 50000"/>
            </a:avLst>
          </a:prstGeom>
          <a:solidFill>
            <a:schemeClr val="accent1"/>
          </a:solidFill>
          <a:ln w="25400">
            <a:noFill/>
            <a:miter lim="800000"/>
            <a:headEnd/>
            <a:tailEnd/>
          </a:ln>
        </p:spPr>
        <p:txBody>
          <a:bodyPr anchor="ctr">
            <a:prstTxWarp prst="textNoShape">
              <a:avLst/>
            </a:prstTxWarp>
          </a:bodyPr>
          <a:lstStyle/>
          <a:p>
            <a:pPr algn="ctr"/>
            <a:endParaRPr lang="en-US" sz="1800">
              <a:solidFill>
                <a:srgbClr val="FFFFFF"/>
              </a:solidFill>
              <a:ea typeface="Arial" pitchFamily="84" charset="0"/>
              <a:cs typeface="Arial" pitchFamily="84" charset="0"/>
            </a:endParaRPr>
          </a:p>
        </p:txBody>
      </p:sp>
      <p:sp>
        <p:nvSpPr>
          <p:cNvPr id="32" name="Isosceles Triangle 31"/>
          <p:cNvSpPr/>
          <p:nvPr/>
        </p:nvSpPr>
        <p:spPr>
          <a:xfrm rot="12793109">
            <a:off x="6500813" y="439420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pitchFamily="84" charset="0"/>
              <a:ea typeface="Arial" pitchFamily="84" charset="0"/>
              <a:cs typeface="Arial" pitchFamily="84" charset="0"/>
            </a:endParaRPr>
          </a:p>
        </p:txBody>
      </p:sp>
      <p:sp>
        <p:nvSpPr>
          <p:cNvPr id="401426" name="TextBox 32"/>
          <p:cNvSpPr txBox="1">
            <a:spLocks noChangeArrowheads="1"/>
          </p:cNvSpPr>
          <p:nvPr/>
        </p:nvSpPr>
        <p:spPr bwMode="auto">
          <a:xfrm>
            <a:off x="1905000" y="1905000"/>
            <a:ext cx="914400" cy="639763"/>
          </a:xfrm>
          <a:prstGeom prst="rect">
            <a:avLst/>
          </a:prstGeom>
          <a:noFill/>
          <a:ln w="9525">
            <a:noFill/>
            <a:miter lim="800000"/>
            <a:headEnd/>
            <a:tailEnd/>
          </a:ln>
        </p:spPr>
        <p:txBody>
          <a:bodyPr>
            <a:prstTxWarp prst="textNoShape">
              <a:avLst/>
            </a:prstTxWarp>
            <a:spAutoFit/>
          </a:bodyPr>
          <a:lstStyle/>
          <a:p>
            <a:r>
              <a:rPr lang="en-US" sz="1200">
                <a:solidFill>
                  <a:schemeClr val="bg1"/>
                </a:solidFill>
                <a:ea typeface="Arial" pitchFamily="84" charset="0"/>
                <a:cs typeface="Arial" pitchFamily="84" charset="0"/>
              </a:rPr>
              <a:t>Insurance Premiums</a:t>
            </a:r>
          </a:p>
          <a:p>
            <a:endParaRPr lang="en-US" sz="1200">
              <a:solidFill>
                <a:schemeClr val="bg1"/>
              </a:solidFill>
              <a:ea typeface="Arial" pitchFamily="84" charset="0"/>
              <a:cs typeface="Arial" pitchFamily="84" charset="0"/>
            </a:endParaRPr>
          </a:p>
        </p:txBody>
      </p:sp>
      <p:sp>
        <p:nvSpPr>
          <p:cNvPr id="401427" name="TextBox 34"/>
          <p:cNvSpPr txBox="1">
            <a:spLocks noChangeArrowheads="1"/>
          </p:cNvSpPr>
          <p:nvPr/>
        </p:nvSpPr>
        <p:spPr bwMode="auto">
          <a:xfrm>
            <a:off x="5410200" y="2743200"/>
            <a:ext cx="838200" cy="639763"/>
          </a:xfrm>
          <a:prstGeom prst="rect">
            <a:avLst/>
          </a:prstGeom>
          <a:noFill/>
          <a:ln w="9525">
            <a:noFill/>
            <a:miter lim="800000"/>
            <a:headEnd/>
            <a:tailEnd/>
          </a:ln>
        </p:spPr>
        <p:txBody>
          <a:bodyPr>
            <a:prstTxWarp prst="textNoShape">
              <a:avLst/>
            </a:prstTxWarp>
            <a:spAutoFit/>
          </a:bodyPr>
          <a:lstStyle/>
          <a:p>
            <a:pPr algn="r"/>
            <a:r>
              <a:rPr lang="en-US" sz="1200">
                <a:solidFill>
                  <a:schemeClr val="bg1"/>
                </a:solidFill>
                <a:ea typeface="Arial" pitchFamily="84" charset="0"/>
                <a:cs typeface="Arial" pitchFamily="84" charset="0"/>
              </a:rPr>
              <a:t>State Medicaid Funds</a:t>
            </a:r>
          </a:p>
        </p:txBody>
      </p:sp>
      <p:sp>
        <p:nvSpPr>
          <p:cNvPr id="401428" name="TextBox 35"/>
          <p:cNvSpPr txBox="1">
            <a:spLocks noChangeArrowheads="1"/>
          </p:cNvSpPr>
          <p:nvPr/>
        </p:nvSpPr>
        <p:spPr bwMode="auto">
          <a:xfrm>
            <a:off x="6248400" y="1905000"/>
            <a:ext cx="793750" cy="639763"/>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ea typeface="Arial" pitchFamily="84" charset="0"/>
                <a:cs typeface="Arial" pitchFamily="84" charset="0"/>
              </a:rPr>
              <a:t>Federal</a:t>
            </a:r>
          </a:p>
          <a:p>
            <a:r>
              <a:rPr lang="en-US" sz="1200">
                <a:solidFill>
                  <a:schemeClr val="bg1"/>
                </a:solidFill>
                <a:ea typeface="Arial" pitchFamily="84" charset="0"/>
                <a:cs typeface="Arial" pitchFamily="84" charset="0"/>
              </a:rPr>
              <a:t>Medicaid</a:t>
            </a:r>
          </a:p>
          <a:p>
            <a:r>
              <a:rPr lang="en-US" sz="1200">
                <a:solidFill>
                  <a:schemeClr val="bg1"/>
                </a:solidFill>
                <a:ea typeface="Arial" pitchFamily="84" charset="0"/>
                <a:cs typeface="Arial" pitchFamily="84" charset="0"/>
              </a:rPr>
              <a:t>Match</a:t>
            </a:r>
          </a:p>
        </p:txBody>
      </p:sp>
      <p:cxnSp>
        <p:nvCxnSpPr>
          <p:cNvPr id="38" name="Straight Arrow Connector 37"/>
          <p:cNvCxnSpPr>
            <a:stCxn id="102402" idx="2"/>
            <a:endCxn id="16" idx="0"/>
          </p:cNvCxnSpPr>
          <p:nvPr/>
        </p:nvCxnSpPr>
        <p:spPr>
          <a:xfrm rot="5400000">
            <a:off x="4211638" y="3600450"/>
            <a:ext cx="72231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1430" name="TextBox 38"/>
          <p:cNvSpPr txBox="1">
            <a:spLocks noChangeArrowheads="1"/>
          </p:cNvSpPr>
          <p:nvPr/>
        </p:nvSpPr>
        <p:spPr bwMode="auto">
          <a:xfrm>
            <a:off x="4038600" y="3505200"/>
            <a:ext cx="1108075" cy="274638"/>
          </a:xfrm>
          <a:prstGeom prst="rect">
            <a:avLst/>
          </a:prstGeom>
          <a:noFill/>
          <a:ln w="9525">
            <a:noFill/>
            <a:miter lim="800000"/>
            <a:headEnd/>
            <a:tailEnd/>
          </a:ln>
        </p:spPr>
        <p:txBody>
          <a:bodyPr wrap="none">
            <a:prstTxWarp prst="textNoShape">
              <a:avLst/>
            </a:prstTxWarp>
            <a:spAutoFit/>
          </a:bodyPr>
          <a:lstStyle/>
          <a:p>
            <a:r>
              <a:rPr lang="en-US" sz="1200">
                <a:solidFill>
                  <a:schemeClr val="bg1"/>
                </a:solidFill>
                <a:ea typeface="Arial" pitchFamily="84" charset="0"/>
                <a:cs typeface="Arial" pitchFamily="84" charset="0"/>
              </a:rPr>
              <a:t>Out-of-pocket</a:t>
            </a:r>
          </a:p>
        </p:txBody>
      </p:sp>
      <p:cxnSp>
        <p:nvCxnSpPr>
          <p:cNvPr id="41" name="Straight Arrow Connector 40"/>
          <p:cNvCxnSpPr>
            <a:stCxn id="16" idx="3"/>
          </p:cNvCxnSpPr>
          <p:nvPr/>
        </p:nvCxnSpPr>
        <p:spPr>
          <a:xfrm rot="5400000">
            <a:off x="2620963" y="4962525"/>
            <a:ext cx="417512" cy="6302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1432" name="TextBox 41"/>
          <p:cNvSpPr txBox="1">
            <a:spLocks noChangeArrowheads="1"/>
          </p:cNvSpPr>
          <p:nvPr/>
        </p:nvSpPr>
        <p:spPr bwMode="auto">
          <a:xfrm>
            <a:off x="1676400" y="5562600"/>
            <a:ext cx="1123950" cy="366713"/>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ea typeface="Arial" pitchFamily="84" charset="0"/>
                <a:cs typeface="Arial" pitchFamily="84" charset="0"/>
              </a:rPr>
              <a:t>Hospitals</a:t>
            </a:r>
          </a:p>
        </p:txBody>
      </p:sp>
      <p:cxnSp>
        <p:nvCxnSpPr>
          <p:cNvPr id="44" name="Straight Arrow Connector 43"/>
          <p:cNvCxnSpPr/>
          <p:nvPr/>
        </p:nvCxnSpPr>
        <p:spPr>
          <a:xfrm rot="5400000">
            <a:off x="3276600" y="5334000"/>
            <a:ext cx="6858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1434" name="TextBox 45"/>
          <p:cNvSpPr txBox="1">
            <a:spLocks noChangeArrowheads="1"/>
          </p:cNvSpPr>
          <p:nvPr/>
        </p:nvSpPr>
        <p:spPr bwMode="auto">
          <a:xfrm>
            <a:off x="2743200" y="5943600"/>
            <a:ext cx="971550" cy="366713"/>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ea typeface="Arial" pitchFamily="84" charset="0"/>
                <a:cs typeface="Arial" pitchFamily="84" charset="0"/>
              </a:rPr>
              <a:t>Doctors</a:t>
            </a:r>
          </a:p>
        </p:txBody>
      </p:sp>
      <p:cxnSp>
        <p:nvCxnSpPr>
          <p:cNvPr id="48" name="Straight Arrow Connector 47"/>
          <p:cNvCxnSpPr>
            <a:stCxn id="16" idx="4"/>
          </p:cNvCxnSpPr>
          <p:nvPr/>
        </p:nvCxnSpPr>
        <p:spPr>
          <a:xfrm rot="5400000">
            <a:off x="4227513" y="5600700"/>
            <a:ext cx="687388"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1436" name="TextBox 48"/>
          <p:cNvSpPr txBox="1">
            <a:spLocks noChangeArrowheads="1"/>
          </p:cNvSpPr>
          <p:nvPr/>
        </p:nvSpPr>
        <p:spPr bwMode="auto">
          <a:xfrm>
            <a:off x="3741738" y="6019800"/>
            <a:ext cx="1758950" cy="641350"/>
          </a:xfrm>
          <a:prstGeom prst="rect">
            <a:avLst/>
          </a:prstGeom>
          <a:noFill/>
          <a:ln w="9525">
            <a:noFill/>
            <a:miter lim="800000"/>
            <a:headEnd/>
            <a:tailEnd/>
          </a:ln>
        </p:spPr>
        <p:txBody>
          <a:bodyPr wrap="none">
            <a:prstTxWarp prst="textNoShape">
              <a:avLst/>
            </a:prstTxWarp>
            <a:spAutoFit/>
          </a:bodyPr>
          <a:lstStyle/>
          <a:p>
            <a:pPr algn="ctr"/>
            <a:r>
              <a:rPr lang="en-US" sz="1800">
                <a:solidFill>
                  <a:schemeClr val="bg1"/>
                </a:solidFill>
                <a:ea typeface="Arial" pitchFamily="84" charset="0"/>
                <a:cs typeface="Arial" pitchFamily="84" charset="0"/>
              </a:rPr>
              <a:t>Pharmaceutical</a:t>
            </a:r>
          </a:p>
          <a:p>
            <a:pPr algn="ctr"/>
            <a:r>
              <a:rPr lang="en-US" sz="1800">
                <a:solidFill>
                  <a:schemeClr val="bg1"/>
                </a:solidFill>
                <a:ea typeface="Arial" pitchFamily="84" charset="0"/>
                <a:cs typeface="Arial" pitchFamily="84" charset="0"/>
              </a:rPr>
              <a:t>Companies</a:t>
            </a:r>
          </a:p>
        </p:txBody>
      </p:sp>
      <p:cxnSp>
        <p:nvCxnSpPr>
          <p:cNvPr id="401437" name="Straight Arrow Connector 51"/>
          <p:cNvCxnSpPr>
            <a:cxnSpLocks noChangeShapeType="1"/>
          </p:cNvCxnSpPr>
          <p:nvPr/>
        </p:nvCxnSpPr>
        <p:spPr bwMode="auto">
          <a:xfrm rot="16200000" flipH="1">
            <a:off x="5372100" y="5295900"/>
            <a:ext cx="609600" cy="381000"/>
          </a:xfrm>
          <a:prstGeom prst="straightConnector1">
            <a:avLst/>
          </a:prstGeom>
          <a:noFill/>
          <a:ln w="57150">
            <a:solidFill>
              <a:srgbClr val="B6DCDF"/>
            </a:solidFill>
            <a:round/>
            <a:headEnd/>
            <a:tailEnd type="arrow" w="med" len="med"/>
          </a:ln>
        </p:spPr>
      </p:cxnSp>
      <p:sp>
        <p:nvSpPr>
          <p:cNvPr id="401438" name="TextBox 54"/>
          <p:cNvSpPr txBox="1">
            <a:spLocks noChangeArrowheads="1"/>
          </p:cNvSpPr>
          <p:nvPr/>
        </p:nvSpPr>
        <p:spPr bwMode="auto">
          <a:xfrm>
            <a:off x="5416550" y="5791200"/>
            <a:ext cx="1276350" cy="915988"/>
          </a:xfrm>
          <a:prstGeom prst="rect">
            <a:avLst/>
          </a:prstGeom>
          <a:noFill/>
          <a:ln w="9525">
            <a:noFill/>
            <a:miter lim="800000"/>
            <a:headEnd/>
            <a:tailEnd/>
          </a:ln>
        </p:spPr>
        <p:txBody>
          <a:bodyPr wrap="none">
            <a:prstTxWarp prst="textNoShape">
              <a:avLst/>
            </a:prstTxWarp>
            <a:spAutoFit/>
          </a:bodyPr>
          <a:lstStyle/>
          <a:p>
            <a:pPr algn="ctr"/>
            <a:r>
              <a:rPr lang="en-US" sz="1800">
                <a:solidFill>
                  <a:schemeClr val="bg1"/>
                </a:solidFill>
                <a:ea typeface="Arial" pitchFamily="84" charset="0"/>
                <a:cs typeface="Arial" pitchFamily="84" charset="0"/>
              </a:rPr>
              <a:t>Medical </a:t>
            </a:r>
          </a:p>
          <a:p>
            <a:pPr algn="ctr"/>
            <a:r>
              <a:rPr lang="en-US" sz="1800">
                <a:solidFill>
                  <a:schemeClr val="bg1"/>
                </a:solidFill>
                <a:ea typeface="Arial" pitchFamily="84" charset="0"/>
                <a:cs typeface="Arial" pitchFamily="84" charset="0"/>
              </a:rPr>
              <a:t>Equipment</a:t>
            </a:r>
          </a:p>
          <a:p>
            <a:pPr algn="ctr"/>
            <a:r>
              <a:rPr lang="en-US" sz="1800">
                <a:solidFill>
                  <a:schemeClr val="bg1"/>
                </a:solidFill>
                <a:ea typeface="Arial" pitchFamily="84" charset="0"/>
                <a:cs typeface="Arial" pitchFamily="84" charset="0"/>
              </a:rPr>
              <a:t>Suppliers</a:t>
            </a:r>
          </a:p>
        </p:txBody>
      </p:sp>
      <p:cxnSp>
        <p:nvCxnSpPr>
          <p:cNvPr id="401439" name="Straight Arrow Connector 56"/>
          <p:cNvCxnSpPr>
            <a:cxnSpLocks noChangeShapeType="1"/>
          </p:cNvCxnSpPr>
          <p:nvPr/>
        </p:nvCxnSpPr>
        <p:spPr bwMode="auto">
          <a:xfrm rot="16200000" flipH="1">
            <a:off x="6011069" y="4961731"/>
            <a:ext cx="495300" cy="630238"/>
          </a:xfrm>
          <a:prstGeom prst="straightConnector1">
            <a:avLst/>
          </a:prstGeom>
          <a:noFill/>
          <a:ln w="57150">
            <a:solidFill>
              <a:srgbClr val="B6DCDF"/>
            </a:solidFill>
            <a:round/>
            <a:headEnd/>
            <a:tailEnd type="arrow" w="med" len="med"/>
          </a:ln>
        </p:spPr>
      </p:cxnSp>
      <p:sp>
        <p:nvSpPr>
          <p:cNvPr id="401440" name="TextBox 57"/>
          <p:cNvSpPr txBox="1">
            <a:spLocks noChangeArrowheads="1"/>
          </p:cNvSpPr>
          <p:nvPr/>
        </p:nvSpPr>
        <p:spPr bwMode="auto">
          <a:xfrm>
            <a:off x="6635750" y="5486400"/>
            <a:ext cx="1479550" cy="641350"/>
          </a:xfrm>
          <a:prstGeom prst="rect">
            <a:avLst/>
          </a:prstGeom>
          <a:noFill/>
          <a:ln w="9525">
            <a:noFill/>
            <a:miter lim="800000"/>
            <a:headEnd/>
            <a:tailEnd/>
          </a:ln>
        </p:spPr>
        <p:txBody>
          <a:bodyPr wrap="none">
            <a:prstTxWarp prst="textNoShape">
              <a:avLst/>
            </a:prstTxWarp>
            <a:spAutoFit/>
          </a:bodyPr>
          <a:lstStyle/>
          <a:p>
            <a:pPr algn="ctr"/>
            <a:r>
              <a:rPr lang="en-US" sz="1800">
                <a:solidFill>
                  <a:schemeClr val="bg1"/>
                </a:solidFill>
                <a:ea typeface="Arial" pitchFamily="84" charset="0"/>
                <a:cs typeface="Arial" pitchFamily="84" charset="0"/>
              </a:rPr>
              <a:t>Other Health</a:t>
            </a:r>
          </a:p>
          <a:p>
            <a:pPr algn="ctr"/>
            <a:r>
              <a:rPr lang="en-US" sz="1800">
                <a:solidFill>
                  <a:schemeClr val="bg1"/>
                </a:solidFill>
                <a:ea typeface="Arial" pitchFamily="84" charset="0"/>
                <a:cs typeface="Arial" pitchFamily="84" charset="0"/>
              </a:rPr>
              <a:t>Professions</a:t>
            </a:r>
          </a:p>
        </p:txBody>
      </p:sp>
      <p:sp>
        <p:nvSpPr>
          <p:cNvPr id="401441" name="TextBox 33"/>
          <p:cNvSpPr txBox="1">
            <a:spLocks noChangeArrowheads="1"/>
          </p:cNvSpPr>
          <p:nvPr/>
        </p:nvSpPr>
        <p:spPr bwMode="auto">
          <a:xfrm>
            <a:off x="519113" y="381000"/>
            <a:ext cx="3130550" cy="873125"/>
          </a:xfrm>
          <a:prstGeom prst="rect">
            <a:avLst/>
          </a:prstGeom>
          <a:solidFill>
            <a:srgbClr val="00B0F0"/>
          </a:solidFill>
          <a:ln w="50800">
            <a:solidFill>
              <a:srgbClr val="FFFF00"/>
            </a:solidFill>
            <a:miter lim="800000"/>
            <a:headEnd/>
            <a:tailEnd/>
          </a:ln>
        </p:spPr>
        <p:txBody>
          <a:bodyPr wrap="none">
            <a:prstTxWarp prst="textNoShape">
              <a:avLst/>
            </a:prstTxWarp>
            <a:spAutoFit/>
          </a:bodyPr>
          <a:lstStyle/>
          <a:p>
            <a:pPr algn="ctr"/>
            <a:r>
              <a:rPr lang="en-US" sz="2400" b="1">
                <a:ea typeface="Arial" pitchFamily="84" charset="0"/>
                <a:cs typeface="Arial" pitchFamily="84" charset="0"/>
              </a:rPr>
              <a:t>PROVISION OF THE</a:t>
            </a:r>
          </a:p>
          <a:p>
            <a:pPr algn="ctr"/>
            <a:r>
              <a:rPr lang="en-US" sz="2400" b="1">
                <a:ea typeface="Arial" pitchFamily="84" charset="0"/>
                <a:cs typeface="Arial" pitchFamily="84" charset="0"/>
              </a:rPr>
              <a:t>COMMON POOL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0738" name="Picture 2"/>
          <p:cNvPicPr>
            <a:picLocks noChangeAspect="1" noChangeArrowheads="1"/>
          </p:cNvPicPr>
          <p:nvPr/>
        </p:nvPicPr>
        <p:blipFill>
          <a:blip r:embed="rId3"/>
          <a:srcRect/>
          <a:stretch>
            <a:fillRect/>
          </a:stretch>
        </p:blipFill>
        <p:spPr bwMode="auto">
          <a:xfrm>
            <a:off x="381000" y="1295400"/>
            <a:ext cx="8382000" cy="5340350"/>
          </a:xfrm>
          <a:prstGeom prst="rect">
            <a:avLst/>
          </a:prstGeom>
          <a:noFill/>
          <a:ln w="12700">
            <a:noFill/>
            <a:miter lim="800000"/>
            <a:headEnd/>
            <a:tailEnd/>
          </a:ln>
          <a:effectLst/>
        </p:spPr>
      </p:pic>
      <p:sp>
        <p:nvSpPr>
          <p:cNvPr id="500739" name="Rectangle 3"/>
          <p:cNvSpPr>
            <a:spLocks noGrp="1" noChangeArrowheads="1"/>
          </p:cNvSpPr>
          <p:nvPr>
            <p:ph type="title"/>
          </p:nvPr>
        </p:nvSpPr>
        <p:spPr>
          <a:xfrm>
            <a:off x="0" y="0"/>
            <a:ext cx="9144000" cy="1143000"/>
          </a:xfrm>
          <a:noFill/>
          <a:ln/>
        </p:spPr>
        <p:txBody>
          <a:bodyPr/>
          <a:lstStyle/>
          <a:p>
            <a:pPr algn="ctr"/>
            <a:r>
              <a:rPr lang="en-US" b="1">
                <a:solidFill>
                  <a:srgbClr val="990033"/>
                </a:solidFill>
                <a:effectLst/>
                <a:latin typeface="Calibri" pitchFamily="84" charset="0"/>
                <a:ea typeface="ＭＳ Ｐゴシック" pitchFamily="84" charset="-128"/>
                <a:cs typeface="ＭＳ Ｐゴシック" pitchFamily="84" charset="-128"/>
              </a:rPr>
              <a:t>Public Health &amp; Counties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0" y="274638"/>
            <a:ext cx="9144000" cy="1143000"/>
          </a:xfrm>
          <a:noFill/>
          <a:ln/>
        </p:spPr>
        <p:txBody>
          <a:bodyPr/>
          <a:lstStyle/>
          <a:p>
            <a:pPr algn="ctr"/>
            <a:r>
              <a:rPr lang="en-US" sz="3800" b="1">
                <a:solidFill>
                  <a:srgbClr val="990033"/>
                </a:solidFill>
                <a:effectLst/>
                <a:latin typeface="Calibri" pitchFamily="84" charset="0"/>
                <a:ea typeface="ＭＳ Ｐゴシック" pitchFamily="84" charset="-128"/>
                <a:cs typeface="ＭＳ Ｐゴシック" pitchFamily="84" charset="-128"/>
              </a:rPr>
              <a:t>Community Benefit - </a:t>
            </a:r>
            <a:br>
              <a:rPr lang="en-US" sz="3800" b="1">
                <a:solidFill>
                  <a:srgbClr val="990033"/>
                </a:solidFill>
                <a:effectLst/>
                <a:latin typeface="Calibri" pitchFamily="84" charset="0"/>
                <a:ea typeface="ＭＳ Ｐゴシック" pitchFamily="84" charset="-128"/>
                <a:cs typeface="ＭＳ Ｐゴシック" pitchFamily="84" charset="-128"/>
              </a:rPr>
            </a:br>
            <a:r>
              <a:rPr lang="en-US" sz="3800" b="1">
                <a:solidFill>
                  <a:srgbClr val="990033"/>
                </a:solidFill>
                <a:effectLst/>
                <a:latin typeface="Calibri" pitchFamily="84" charset="0"/>
                <a:ea typeface="ＭＳ Ｐゴシック" pitchFamily="84" charset="-128"/>
                <a:cs typeface="ＭＳ Ｐゴシック" pitchFamily="84" charset="-128"/>
              </a:rPr>
              <a:t>Intent of IRS Definition</a:t>
            </a:r>
            <a:endParaRPr lang="en-US" sz="3800" b="1">
              <a:solidFill>
                <a:schemeClr val="tx1"/>
              </a:solidFill>
              <a:effectLst/>
              <a:latin typeface="Book Antiqua" pitchFamily="84" charset="0"/>
              <a:ea typeface="ＭＳ Ｐゴシック" pitchFamily="84" charset="-128"/>
              <a:cs typeface="ＭＳ Ｐゴシック" pitchFamily="84" charset="-128"/>
            </a:endParaRPr>
          </a:p>
        </p:txBody>
      </p:sp>
      <p:sp>
        <p:nvSpPr>
          <p:cNvPr id="412675" name="Rectangle 3"/>
          <p:cNvSpPr>
            <a:spLocks noGrp="1" noChangeArrowheads="1"/>
          </p:cNvSpPr>
          <p:nvPr>
            <p:ph type="body" idx="1"/>
          </p:nvPr>
        </p:nvSpPr>
        <p:spPr/>
        <p:txBody>
          <a:bodyPr/>
          <a:lstStyle/>
          <a:p>
            <a:pPr>
              <a:spcBef>
                <a:spcPct val="50000"/>
              </a:spcBef>
            </a:pPr>
            <a:r>
              <a:rPr lang="en-US" sz="2800">
                <a:latin typeface="Calibri" pitchFamily="84" charset="0"/>
                <a:ea typeface="ＭＳ Ｐゴシック" pitchFamily="84" charset="-128"/>
                <a:cs typeface="ＭＳ Ｐゴシック" pitchFamily="84" charset="-128"/>
              </a:rPr>
              <a:t>To encourage hospitals to play a role in efforts to improve health status and quality of life in local communities.</a:t>
            </a:r>
          </a:p>
          <a:p>
            <a:pPr>
              <a:spcBef>
                <a:spcPct val="50000"/>
              </a:spcBef>
            </a:pPr>
            <a:r>
              <a:rPr lang="en-US" sz="2800">
                <a:latin typeface="Calibri" pitchFamily="84" charset="0"/>
                <a:ea typeface="ＭＳ Ｐゴシック" pitchFamily="84" charset="-128"/>
                <a:cs typeface="ＭＳ Ｐゴシック" pitchFamily="84" charset="-128"/>
              </a:rPr>
              <a:t>To move beyond charity care as the exclusive means to demonstrate commitment as a tax-exempt health care institution. </a:t>
            </a:r>
          </a:p>
          <a:p>
            <a:pPr>
              <a:spcBef>
                <a:spcPct val="50000"/>
              </a:spcBef>
            </a:pPr>
            <a:r>
              <a:rPr lang="en-US" sz="2800">
                <a:latin typeface="Calibri" pitchFamily="84" charset="0"/>
                <a:ea typeface="ＭＳ Ｐゴシック" pitchFamily="84" charset="-128"/>
                <a:cs typeface="ＭＳ Ｐゴシック" pitchFamily="84" charset="-128"/>
              </a:rPr>
              <a:t>Expect a primary focus in communities with disproportionate unmet health needs.</a:t>
            </a:r>
            <a:endParaRPr lang="en-US" sz="2400">
              <a:latin typeface="Book Antiqua" pitchFamily="84" charset="0"/>
              <a:ea typeface="ＭＳ Ｐゴシック" pitchFamily="84" charset="-128"/>
              <a:cs typeface="ＭＳ Ｐゴシック" pitchFamily="84" charset="-128"/>
            </a:endParaRPr>
          </a:p>
          <a:p>
            <a:endParaRPr lang="en-US">
              <a:latin typeface="Arial" pitchFamily="84" charset="0"/>
              <a:ea typeface="ＭＳ Ｐゴシック" pitchFamily="84" charset="-128"/>
              <a:cs typeface="ＭＳ Ｐゴシック" pitchFamily="8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p:spPr>
        <p:txBody>
          <a:bodyPr/>
          <a:lstStyle/>
          <a:p>
            <a:pPr algn="ctr"/>
            <a:r>
              <a:rPr lang="en-US" sz="3800" b="1">
                <a:effectLst/>
                <a:latin typeface="Calibri" pitchFamily="84" charset="0"/>
                <a:ea typeface="ＭＳ Ｐゴシック" pitchFamily="84" charset="-128"/>
                <a:cs typeface="ＭＳ Ｐゴシック" pitchFamily="84" charset="-128"/>
              </a:rPr>
              <a:t>Community Benefit -</a:t>
            </a:r>
            <a:br>
              <a:rPr lang="en-US" sz="3800" b="1">
                <a:effectLst/>
                <a:latin typeface="Calibri" pitchFamily="84" charset="0"/>
                <a:ea typeface="ＭＳ Ｐゴシック" pitchFamily="84" charset="-128"/>
                <a:cs typeface="ＭＳ Ｐゴシック" pitchFamily="84" charset="-128"/>
              </a:rPr>
            </a:br>
            <a:r>
              <a:rPr lang="en-US" sz="3800" b="1">
                <a:effectLst/>
                <a:latin typeface="Calibri" pitchFamily="84" charset="0"/>
                <a:ea typeface="ＭＳ Ｐゴシック" pitchFamily="84" charset="-128"/>
                <a:cs typeface="ＭＳ Ｐゴシック" pitchFamily="84" charset="-128"/>
              </a:rPr>
              <a:t>Trends in Practice</a:t>
            </a:r>
            <a:endParaRPr lang="en-US" sz="3800" b="1">
              <a:effectLst/>
              <a:latin typeface="Book Antiqua" pitchFamily="84" charset="0"/>
              <a:ea typeface="ＭＳ Ｐゴシック" pitchFamily="84" charset="-128"/>
              <a:cs typeface="ＭＳ Ｐゴシック" pitchFamily="84" charset="-128"/>
            </a:endParaRPr>
          </a:p>
        </p:txBody>
      </p:sp>
      <p:sp>
        <p:nvSpPr>
          <p:cNvPr id="414723" name="Rectangle 3"/>
          <p:cNvSpPr>
            <a:spLocks noGrp="1" noChangeArrowheads="1"/>
          </p:cNvSpPr>
          <p:nvPr>
            <p:ph type="body" idx="1"/>
          </p:nvPr>
        </p:nvSpPr>
        <p:spPr>
          <a:xfrm>
            <a:off x="457200" y="1371600"/>
            <a:ext cx="8229600" cy="4830763"/>
          </a:xfrm>
        </p:spPr>
        <p:txBody>
          <a:bodyPr/>
          <a:lstStyle/>
          <a:p>
            <a:pPr>
              <a:lnSpc>
                <a:spcPct val="90000"/>
              </a:lnSpc>
              <a:buFontTx/>
              <a:buNone/>
            </a:pPr>
            <a:r>
              <a:rPr lang="en-US" sz="2400" b="1">
                <a:latin typeface="Calibri" pitchFamily="84" charset="0"/>
                <a:ea typeface="ＭＳ Ｐゴシック" pitchFamily="84" charset="-128"/>
                <a:cs typeface="ＭＳ Ｐゴシック" pitchFamily="84" charset="-128"/>
              </a:rPr>
              <a:t>There are many</a:t>
            </a:r>
          </a:p>
          <a:p>
            <a:pPr>
              <a:lnSpc>
                <a:spcPct val="90000"/>
              </a:lnSpc>
              <a:buFontTx/>
              <a:buNone/>
            </a:pPr>
            <a:r>
              <a:rPr lang="en-US" sz="2400" b="1">
                <a:latin typeface="Calibri" pitchFamily="84" charset="0"/>
                <a:ea typeface="ＭＳ Ｐゴシック" pitchFamily="84" charset="-128"/>
                <a:cs typeface="ＭＳ Ｐゴシック" pitchFamily="84" charset="-128"/>
              </a:rPr>
              <a:t> examples of </a:t>
            </a:r>
          </a:p>
          <a:p>
            <a:pPr>
              <a:lnSpc>
                <a:spcPct val="90000"/>
              </a:lnSpc>
              <a:buFontTx/>
              <a:buNone/>
            </a:pPr>
            <a:r>
              <a:rPr lang="en-US" sz="2400" b="1">
                <a:latin typeface="Calibri" pitchFamily="84" charset="0"/>
                <a:ea typeface="ＭＳ Ｐゴシック" pitchFamily="84" charset="-128"/>
                <a:cs typeface="ＭＳ Ｐゴシック" pitchFamily="84" charset="-128"/>
              </a:rPr>
              <a:t>outstanding </a:t>
            </a:r>
          </a:p>
          <a:p>
            <a:pPr>
              <a:lnSpc>
                <a:spcPct val="90000"/>
              </a:lnSpc>
              <a:buFontTx/>
              <a:buNone/>
            </a:pPr>
            <a:r>
              <a:rPr lang="en-US" sz="2400" b="1">
                <a:latin typeface="Calibri" pitchFamily="84" charset="0"/>
                <a:ea typeface="ＭＳ Ｐゴシック" pitchFamily="84" charset="-128"/>
                <a:cs typeface="ＭＳ Ｐゴシック" pitchFamily="84" charset="-128"/>
              </a:rPr>
              <a:t>programs in </a:t>
            </a:r>
          </a:p>
          <a:p>
            <a:pPr>
              <a:lnSpc>
                <a:spcPct val="90000"/>
              </a:lnSpc>
              <a:buFontTx/>
              <a:buNone/>
            </a:pPr>
            <a:r>
              <a:rPr lang="en-US" sz="2400" b="1">
                <a:latin typeface="Calibri" pitchFamily="84" charset="0"/>
                <a:ea typeface="ＭＳ Ｐゴシック" pitchFamily="84" charset="-128"/>
                <a:cs typeface="ＭＳ Ｐゴシック" pitchFamily="84" charset="-128"/>
              </a:rPr>
              <a:t>hospitals across</a:t>
            </a:r>
          </a:p>
          <a:p>
            <a:pPr>
              <a:lnSpc>
                <a:spcPct val="90000"/>
              </a:lnSpc>
              <a:buFontTx/>
              <a:buNone/>
            </a:pPr>
            <a:r>
              <a:rPr lang="en-US" sz="2400" b="1">
                <a:latin typeface="Calibri" pitchFamily="84" charset="0"/>
                <a:ea typeface="ＭＳ Ｐゴシック" pitchFamily="84" charset="-128"/>
                <a:cs typeface="ＭＳ Ｐゴシック" pitchFamily="84" charset="-128"/>
              </a:rPr>
              <a:t>the country, but </a:t>
            </a:r>
          </a:p>
          <a:p>
            <a:pPr>
              <a:lnSpc>
                <a:spcPct val="90000"/>
              </a:lnSpc>
              <a:buFontTx/>
              <a:buNone/>
            </a:pPr>
            <a:r>
              <a:rPr lang="en-US" sz="2400" b="1">
                <a:latin typeface="Calibri" pitchFamily="84" charset="0"/>
                <a:ea typeface="ＭＳ Ｐゴシック" pitchFamily="84" charset="-128"/>
                <a:cs typeface="ＭＳ Ｐゴシック" pitchFamily="84" charset="-128"/>
              </a:rPr>
              <a:t>market dynamics </a:t>
            </a:r>
          </a:p>
          <a:p>
            <a:pPr>
              <a:lnSpc>
                <a:spcPct val="90000"/>
              </a:lnSpc>
              <a:buFontTx/>
              <a:buNone/>
            </a:pPr>
            <a:r>
              <a:rPr lang="en-US" sz="2400" b="1">
                <a:latin typeface="Calibri" pitchFamily="84" charset="0"/>
                <a:ea typeface="ＭＳ Ｐゴシック" pitchFamily="84" charset="-128"/>
                <a:cs typeface="ＭＳ Ｐゴシック" pitchFamily="84" charset="-128"/>
              </a:rPr>
              <a:t>have influenced </a:t>
            </a:r>
          </a:p>
          <a:p>
            <a:pPr>
              <a:lnSpc>
                <a:spcPct val="90000"/>
              </a:lnSpc>
              <a:buFontTx/>
              <a:buNone/>
            </a:pPr>
            <a:r>
              <a:rPr lang="en-US" sz="2400" b="1">
                <a:latin typeface="Calibri" pitchFamily="84" charset="0"/>
                <a:ea typeface="ＭＳ Ｐゴシック" pitchFamily="84" charset="-128"/>
                <a:cs typeface="ＭＳ Ｐゴシック" pitchFamily="84" charset="-128"/>
              </a:rPr>
              <a:t>the interpretation </a:t>
            </a:r>
          </a:p>
          <a:p>
            <a:pPr>
              <a:lnSpc>
                <a:spcPct val="90000"/>
              </a:lnSpc>
              <a:buFontTx/>
              <a:buNone/>
            </a:pPr>
            <a:r>
              <a:rPr lang="en-US" sz="2400" b="1">
                <a:latin typeface="Calibri" pitchFamily="84" charset="0"/>
                <a:ea typeface="ＭＳ Ｐゴシック" pitchFamily="84" charset="-128"/>
                <a:cs typeface="ＭＳ Ｐゴシック" pitchFamily="84" charset="-128"/>
              </a:rPr>
              <a:t>of community </a:t>
            </a:r>
          </a:p>
          <a:p>
            <a:pPr>
              <a:lnSpc>
                <a:spcPct val="90000"/>
              </a:lnSpc>
              <a:buFontTx/>
              <a:buNone/>
            </a:pPr>
            <a:r>
              <a:rPr lang="en-US" sz="2400" b="1">
                <a:latin typeface="Calibri" pitchFamily="84" charset="0"/>
                <a:ea typeface="ＭＳ Ｐゴシック" pitchFamily="84" charset="-128"/>
                <a:cs typeface="ＭＳ Ｐゴシック" pitchFamily="84" charset="-128"/>
              </a:rPr>
              <a:t>benefit.</a:t>
            </a:r>
            <a:endParaRPr lang="en-US" sz="2400" b="1">
              <a:latin typeface="Book Antiqua" pitchFamily="84" charset="0"/>
              <a:ea typeface="ＭＳ Ｐゴシック" pitchFamily="84" charset="-128"/>
              <a:cs typeface="ＭＳ Ｐゴシック" pitchFamily="84" charset="-128"/>
            </a:endParaRPr>
          </a:p>
          <a:p>
            <a:pPr>
              <a:lnSpc>
                <a:spcPct val="90000"/>
              </a:lnSpc>
              <a:buFontTx/>
              <a:buNone/>
            </a:pPr>
            <a:endParaRPr lang="en-US" sz="900">
              <a:latin typeface="Book Antiqua" pitchFamily="84" charset="0"/>
              <a:ea typeface="ＭＳ Ｐゴシック" pitchFamily="84" charset="-128"/>
              <a:cs typeface="ＭＳ Ｐゴシック" pitchFamily="84" charset="-128"/>
            </a:endParaRPr>
          </a:p>
          <a:p>
            <a:pPr>
              <a:lnSpc>
                <a:spcPct val="90000"/>
              </a:lnSpc>
              <a:buFontTx/>
              <a:buNone/>
            </a:pPr>
            <a:endParaRPr lang="en-US" sz="900" b="1">
              <a:latin typeface="Book Antiqua" pitchFamily="84" charset="0"/>
              <a:ea typeface="ＭＳ Ｐゴシック" pitchFamily="84" charset="-128"/>
              <a:cs typeface="ＭＳ Ｐゴシック" pitchFamily="84" charset="-128"/>
            </a:endParaRPr>
          </a:p>
        </p:txBody>
      </p:sp>
      <p:pic>
        <p:nvPicPr>
          <p:cNvPr id="414724" name="Picture 4" descr="Picture2"/>
          <p:cNvPicPr>
            <a:picLocks noChangeAspect="1" noChangeArrowheads="1"/>
          </p:cNvPicPr>
          <p:nvPr/>
        </p:nvPicPr>
        <p:blipFill>
          <a:blip r:embed="rId3"/>
          <a:srcRect/>
          <a:stretch>
            <a:fillRect/>
          </a:stretch>
        </p:blipFill>
        <p:spPr bwMode="auto">
          <a:xfrm>
            <a:off x="3124200" y="1447800"/>
            <a:ext cx="5486400" cy="4267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274638"/>
            <a:ext cx="9144000" cy="1143000"/>
          </a:xfrm>
          <a:noFill/>
          <a:ln/>
        </p:spPr>
        <p:txBody>
          <a:bodyPr/>
          <a:lstStyle/>
          <a:p>
            <a:pPr algn="ctr"/>
            <a:r>
              <a:rPr lang="en-US" sz="3800" b="1">
                <a:effectLst/>
                <a:latin typeface="Calibri" pitchFamily="84" charset="0"/>
                <a:ea typeface="ＭＳ Ｐゴシック" pitchFamily="84" charset="-128"/>
                <a:cs typeface="ＭＳ Ｐゴシック" pitchFamily="84" charset="-128"/>
              </a:rPr>
              <a:t>Community Benefit -</a:t>
            </a:r>
            <a:br>
              <a:rPr lang="en-US" sz="3800" b="1">
                <a:effectLst/>
                <a:latin typeface="Calibri" pitchFamily="84" charset="0"/>
                <a:ea typeface="ＭＳ Ｐゴシック" pitchFamily="84" charset="-128"/>
                <a:cs typeface="ＭＳ Ｐゴシック" pitchFamily="84" charset="-128"/>
              </a:rPr>
            </a:br>
            <a:r>
              <a:rPr lang="en-US" sz="3800" b="1">
                <a:effectLst/>
                <a:latin typeface="Calibri" pitchFamily="84" charset="0"/>
                <a:ea typeface="ＭＳ Ｐゴシック" pitchFamily="84" charset="-128"/>
                <a:cs typeface="ＭＳ Ｐゴシック" pitchFamily="84" charset="-128"/>
              </a:rPr>
              <a:t>Best Practice - Five Core Principles</a:t>
            </a:r>
            <a:endParaRPr lang="en-US" sz="3800" b="1">
              <a:effectLst/>
              <a:latin typeface="Book Antiqua" pitchFamily="84" charset="0"/>
              <a:ea typeface="ＭＳ Ｐゴシック" pitchFamily="84" charset="-128"/>
              <a:cs typeface="ＭＳ Ｐゴシック" pitchFamily="84" charset="-128"/>
            </a:endParaRPr>
          </a:p>
        </p:txBody>
      </p:sp>
      <p:sp>
        <p:nvSpPr>
          <p:cNvPr id="455683" name="Rectangle 3"/>
          <p:cNvSpPr>
            <a:spLocks noGrp="1" noChangeArrowheads="1"/>
          </p:cNvSpPr>
          <p:nvPr>
            <p:ph type="body" idx="1"/>
          </p:nvPr>
        </p:nvSpPr>
        <p:spPr>
          <a:xfrm>
            <a:off x="381000" y="1828800"/>
            <a:ext cx="8229600" cy="4525963"/>
          </a:xfrm>
        </p:spPr>
        <p:txBody>
          <a:bodyPr/>
          <a:lstStyle/>
          <a:p>
            <a:pPr>
              <a:buFontTx/>
              <a:buNone/>
            </a:pPr>
            <a:endParaRPr lang="en-US" sz="800" b="1">
              <a:latin typeface="Book Antiqua" pitchFamily="84" charset="0"/>
              <a:ea typeface="ＭＳ Ｐゴシック" pitchFamily="84" charset="-128"/>
              <a:cs typeface="ＭＳ Ｐゴシック" pitchFamily="84" charset="-128"/>
            </a:endParaRPr>
          </a:p>
          <a:p>
            <a:r>
              <a:rPr lang="en-US" sz="2800" b="1">
                <a:latin typeface="Calibri" pitchFamily="84" charset="0"/>
                <a:ea typeface="ＭＳ Ｐゴシック" pitchFamily="84" charset="-128"/>
                <a:cs typeface="ＭＳ Ｐゴシック" pitchFamily="84" charset="-128"/>
              </a:rPr>
              <a:t>Emphasis in communities with disproportionate unmet health needs</a:t>
            </a:r>
          </a:p>
          <a:p>
            <a:pPr>
              <a:buFontTx/>
              <a:buNone/>
            </a:pPr>
            <a:endParaRPr lang="en-US" sz="800" b="1">
              <a:latin typeface="Calibri" pitchFamily="84" charset="0"/>
              <a:ea typeface="ＭＳ Ｐゴシック" pitchFamily="84" charset="-128"/>
              <a:cs typeface="ＭＳ Ｐゴシック" pitchFamily="84" charset="-128"/>
            </a:endParaRPr>
          </a:p>
          <a:p>
            <a:r>
              <a:rPr lang="en-US" sz="2800" b="1">
                <a:latin typeface="Calibri" pitchFamily="84" charset="0"/>
                <a:ea typeface="ＭＳ Ｐゴシック" pitchFamily="84" charset="-128"/>
                <a:cs typeface="ＭＳ Ｐゴシック" pitchFamily="84" charset="-128"/>
              </a:rPr>
              <a:t>Emphasis on primary prevention</a:t>
            </a:r>
          </a:p>
          <a:p>
            <a:pPr>
              <a:buFontTx/>
              <a:buNone/>
            </a:pPr>
            <a:endParaRPr lang="en-US" sz="800" b="1">
              <a:latin typeface="Calibri" pitchFamily="84" charset="0"/>
              <a:ea typeface="ＭＳ Ｐゴシック" pitchFamily="84" charset="-128"/>
              <a:cs typeface="ＭＳ Ｐゴシック" pitchFamily="84" charset="-128"/>
            </a:endParaRPr>
          </a:p>
          <a:p>
            <a:r>
              <a:rPr lang="en-US" sz="2800" b="1">
                <a:latin typeface="Calibri" pitchFamily="84" charset="0"/>
                <a:ea typeface="ＭＳ Ｐゴシック" pitchFamily="84" charset="-128"/>
                <a:cs typeface="ＭＳ Ｐゴシック" pitchFamily="84" charset="-128"/>
              </a:rPr>
              <a:t>Build community capacity </a:t>
            </a:r>
          </a:p>
          <a:p>
            <a:pPr>
              <a:buFontTx/>
              <a:buNone/>
            </a:pPr>
            <a:endParaRPr lang="en-US" sz="800" b="1">
              <a:latin typeface="Calibri" pitchFamily="84" charset="0"/>
              <a:ea typeface="ＭＳ Ｐゴシック" pitchFamily="84" charset="-128"/>
              <a:cs typeface="ＭＳ Ｐゴシック" pitchFamily="84" charset="-128"/>
            </a:endParaRPr>
          </a:p>
          <a:p>
            <a:r>
              <a:rPr lang="en-US" sz="2800" b="1">
                <a:latin typeface="Calibri" pitchFamily="84" charset="0"/>
                <a:ea typeface="ＭＳ Ｐゴシック" pitchFamily="84" charset="-128"/>
                <a:cs typeface="ＭＳ Ｐゴシック" pitchFamily="84" charset="-128"/>
              </a:rPr>
              <a:t>Build a seamless continuum of care</a:t>
            </a:r>
          </a:p>
          <a:p>
            <a:pPr>
              <a:buFontTx/>
              <a:buNone/>
            </a:pPr>
            <a:endParaRPr lang="en-US" sz="800" b="1">
              <a:latin typeface="Calibri" pitchFamily="84" charset="0"/>
              <a:ea typeface="ＭＳ Ｐゴシック" pitchFamily="84" charset="-128"/>
              <a:cs typeface="ＭＳ Ｐゴシック" pitchFamily="84" charset="-128"/>
            </a:endParaRPr>
          </a:p>
          <a:p>
            <a:r>
              <a:rPr lang="en-US" sz="2800" b="1">
                <a:latin typeface="Calibri" pitchFamily="84" charset="0"/>
                <a:ea typeface="ＭＳ Ｐゴシック" pitchFamily="84" charset="-128"/>
                <a:cs typeface="ＭＳ Ｐゴシック" pitchFamily="84" charset="-128"/>
              </a:rPr>
              <a:t>Collaborative governance</a:t>
            </a:r>
            <a:endParaRPr lang="en-US" sz="2800">
              <a:solidFill>
                <a:schemeClr val="accent2"/>
              </a:solidFill>
              <a:latin typeface="Book Antiqua" pitchFamily="84" charset="0"/>
              <a:ea typeface="ＭＳ Ｐゴシック" pitchFamily="84" charset="-128"/>
              <a:cs typeface="ＭＳ Ｐゴシック" pitchFamily="84" charset="-128"/>
            </a:endParaRPr>
          </a:p>
          <a:p>
            <a:endParaRPr lang="en-US" sz="2800">
              <a:latin typeface="Book Antiqua" pitchFamily="84" charset="0"/>
              <a:ea typeface="ＭＳ Ｐゴシック" pitchFamily="84" charset="-128"/>
              <a:cs typeface="ＭＳ Ｐゴシック" pitchFamily="8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prstTxWarp prst="textNoShape">
              <a:avLst/>
            </a:prstTxWarp>
          </a:bodyPr>
          <a:lstStyle/>
          <a:p>
            <a:pPr algn="ctr" eaLnBrk="0" hangingPunct="0"/>
            <a:r>
              <a:rPr lang="en-US" sz="3400" b="1">
                <a:solidFill>
                  <a:srgbClr val="993333"/>
                </a:solidFill>
                <a:latin typeface="Calibri" pitchFamily="84" charset="0"/>
              </a:rPr>
              <a:t>Community Benefit - </a:t>
            </a:r>
            <a:br>
              <a:rPr lang="en-US" sz="3400" b="1">
                <a:solidFill>
                  <a:srgbClr val="993333"/>
                </a:solidFill>
                <a:latin typeface="Calibri" pitchFamily="84" charset="0"/>
              </a:rPr>
            </a:br>
            <a:r>
              <a:rPr lang="en-US" sz="3400" b="1">
                <a:solidFill>
                  <a:srgbClr val="993333"/>
                </a:solidFill>
                <a:latin typeface="Calibri" pitchFamily="84" charset="0"/>
              </a:rPr>
              <a:t>Federal Health Reform</a:t>
            </a:r>
            <a:endParaRPr lang="en-US" sz="2900" b="1">
              <a:solidFill>
                <a:srgbClr val="993333"/>
              </a:solidFill>
              <a:latin typeface="Book Antiqua" pitchFamily="84" charset="0"/>
            </a:endParaRPr>
          </a:p>
        </p:txBody>
      </p:sp>
      <p:sp>
        <p:nvSpPr>
          <p:cNvPr id="437251" name="Rectangle 3"/>
          <p:cNvSpPr>
            <a:spLocks noChangeArrowheads="1"/>
          </p:cNvSpPr>
          <p:nvPr/>
        </p:nvSpPr>
        <p:spPr bwMode="auto">
          <a:xfrm>
            <a:off x="304800" y="1905000"/>
            <a:ext cx="8229600" cy="4525963"/>
          </a:xfrm>
          <a:prstGeom prst="rect">
            <a:avLst/>
          </a:prstGeom>
          <a:noFill/>
          <a:ln w="9525">
            <a:noFill/>
            <a:miter lim="800000"/>
            <a:headEnd/>
            <a:tailEnd/>
          </a:ln>
          <a:effectLst/>
        </p:spPr>
        <p:txBody>
          <a:bodyPr>
            <a:prstTxWarp prst="textNoShape">
              <a:avLst/>
            </a:prstTxWarp>
          </a:bodyPr>
          <a:lstStyle/>
          <a:p>
            <a:pPr marL="342900" indent="-342900" eaLnBrk="0" hangingPunct="0">
              <a:spcBef>
                <a:spcPct val="20000"/>
              </a:spcBef>
              <a:buFontTx/>
              <a:buChar char="•"/>
            </a:pPr>
            <a:r>
              <a:rPr lang="en-US" sz="2800" b="1">
                <a:latin typeface="Calibri" pitchFamily="84" charset="0"/>
              </a:rPr>
              <a:t>Charity care rolls dropping – How will NPHs fulfill their charitable obligations?</a:t>
            </a:r>
            <a:endParaRPr lang="en-US" sz="2400">
              <a:latin typeface="Book Antiqua" pitchFamily="84" charset="0"/>
            </a:endParaRPr>
          </a:p>
          <a:p>
            <a:pPr marL="342900" indent="-342900" eaLnBrk="0" hangingPunct="0">
              <a:spcBef>
                <a:spcPct val="20000"/>
              </a:spcBef>
            </a:pPr>
            <a:endParaRPr lang="en-US" sz="800">
              <a:latin typeface="Book Antiqua" pitchFamily="84" charset="0"/>
            </a:endParaRPr>
          </a:p>
          <a:p>
            <a:pPr marL="342900" indent="-342900" eaLnBrk="0" hangingPunct="0">
              <a:spcBef>
                <a:spcPct val="20000"/>
              </a:spcBef>
            </a:pPr>
            <a:endParaRPr lang="en-US" sz="2400">
              <a:latin typeface="Book Antiqua" pitchFamily="84" charset="0"/>
            </a:endParaRPr>
          </a:p>
          <a:p>
            <a:pPr marL="342900" indent="-342900" eaLnBrk="0" hangingPunct="0">
              <a:spcBef>
                <a:spcPct val="20000"/>
              </a:spcBef>
              <a:buFontTx/>
              <a:buChar char="•"/>
            </a:pPr>
            <a:endParaRPr lang="en-US" sz="2400">
              <a:latin typeface="Book Antiqua" pitchFamily="8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prstTxWarp prst="textNoShape">
              <a:avLst/>
            </a:prstTxWarp>
          </a:bodyPr>
          <a:lstStyle/>
          <a:p>
            <a:pPr algn="ctr" eaLnBrk="0" hangingPunct="0"/>
            <a:r>
              <a:rPr lang="en-US" sz="3400" b="1">
                <a:solidFill>
                  <a:srgbClr val="993333"/>
                </a:solidFill>
                <a:latin typeface="Calibri" pitchFamily="84" charset="0"/>
              </a:rPr>
              <a:t>The Foundation for Success - </a:t>
            </a:r>
            <a:br>
              <a:rPr lang="en-US" sz="3400" b="1">
                <a:solidFill>
                  <a:srgbClr val="993333"/>
                </a:solidFill>
                <a:latin typeface="Calibri" pitchFamily="84" charset="0"/>
              </a:rPr>
            </a:br>
            <a:r>
              <a:rPr lang="en-US" sz="3400" b="1">
                <a:solidFill>
                  <a:srgbClr val="993333"/>
                </a:solidFill>
                <a:latin typeface="Calibri" pitchFamily="84" charset="0"/>
              </a:rPr>
              <a:t>Health Equity and Health Information Technology</a:t>
            </a:r>
            <a:endParaRPr lang="en-US" sz="2900" b="1">
              <a:solidFill>
                <a:srgbClr val="993333"/>
              </a:solidFill>
              <a:latin typeface="Book Antiqua" pitchFamily="84" charset="0"/>
            </a:endParaRPr>
          </a:p>
        </p:txBody>
      </p:sp>
      <p:sp>
        <p:nvSpPr>
          <p:cNvPr id="502787" name="Rectangle 3"/>
          <p:cNvSpPr>
            <a:spLocks noChangeArrowheads="1"/>
          </p:cNvSpPr>
          <p:nvPr/>
        </p:nvSpPr>
        <p:spPr bwMode="auto">
          <a:xfrm>
            <a:off x="304800" y="1905000"/>
            <a:ext cx="8229600" cy="4525963"/>
          </a:xfrm>
          <a:prstGeom prst="rect">
            <a:avLst/>
          </a:prstGeom>
          <a:noFill/>
          <a:ln w="9525">
            <a:noFill/>
            <a:miter lim="800000"/>
            <a:headEnd/>
            <a:tailEnd/>
          </a:ln>
          <a:effectLst/>
        </p:spPr>
        <p:txBody>
          <a:bodyPr>
            <a:prstTxWarp prst="textNoShape">
              <a:avLst/>
            </a:prstTxWarp>
          </a:bodyPr>
          <a:lstStyle/>
          <a:p>
            <a:pPr marL="342900" indent="-342900" eaLnBrk="0" hangingPunct="0">
              <a:spcBef>
                <a:spcPct val="20000"/>
              </a:spcBef>
              <a:buFontTx/>
              <a:buChar char="•"/>
            </a:pPr>
            <a:endParaRPr lang="en-US" sz="2400">
              <a:latin typeface="Book Antiqua" pitchFamily="84" charset="0"/>
            </a:endParaRPr>
          </a:p>
          <a:p>
            <a:pPr marL="342900" indent="-342900" eaLnBrk="0" hangingPunct="0">
              <a:spcBef>
                <a:spcPct val="20000"/>
              </a:spcBef>
            </a:pPr>
            <a:endParaRPr lang="en-US" sz="800">
              <a:latin typeface="Book Antiqua" pitchFamily="84" charset="0"/>
            </a:endParaRPr>
          </a:p>
          <a:p>
            <a:pPr marL="342900" indent="-342900" eaLnBrk="0" hangingPunct="0">
              <a:spcBef>
                <a:spcPct val="20000"/>
              </a:spcBef>
            </a:pPr>
            <a:endParaRPr lang="en-US" sz="2400">
              <a:latin typeface="Book Antiqua" pitchFamily="84" charset="0"/>
            </a:endParaRPr>
          </a:p>
          <a:p>
            <a:pPr marL="342900" indent="-342900" eaLnBrk="0" hangingPunct="0">
              <a:spcBef>
                <a:spcPct val="20000"/>
              </a:spcBef>
              <a:buFontTx/>
              <a:buChar char="•"/>
            </a:pPr>
            <a:endParaRPr lang="en-US" sz="2400">
              <a:latin typeface="Book Antiqua" pitchFamily="84" charset="0"/>
            </a:endParaRPr>
          </a:p>
        </p:txBody>
      </p:sp>
      <p:sp>
        <p:nvSpPr>
          <p:cNvPr id="502790" name="Rectangle 6"/>
          <p:cNvSpPr>
            <a:spLocks noChangeArrowheads="1"/>
          </p:cNvSpPr>
          <p:nvPr/>
        </p:nvSpPr>
        <p:spPr bwMode="auto">
          <a:xfrm>
            <a:off x="381000" y="1524000"/>
            <a:ext cx="8458200" cy="4702175"/>
          </a:xfrm>
          <a:prstGeom prst="rect">
            <a:avLst/>
          </a:prstGeom>
          <a:noFill/>
          <a:ln w="9525">
            <a:noFill/>
            <a:miter lim="800000"/>
            <a:headEnd/>
            <a:tailEnd/>
          </a:ln>
        </p:spPr>
        <p:txBody>
          <a:bodyPr>
            <a:prstTxWarp prst="textNoShape">
              <a:avLst/>
            </a:prstTxWarp>
            <a:spAutoFit/>
          </a:bodyPr>
          <a:lstStyle/>
          <a:p>
            <a:pPr>
              <a:buFontTx/>
              <a:buChar char="•"/>
            </a:pPr>
            <a:r>
              <a:rPr lang="en-US" sz="2600">
                <a:solidFill>
                  <a:srgbClr val="000000"/>
                </a:solidFill>
                <a:latin typeface="Calibri" pitchFamily="84" charset="0"/>
              </a:rPr>
              <a:t> Health equity is the attainment of the highest level of health for all people.</a:t>
            </a:r>
          </a:p>
          <a:p>
            <a:endParaRPr lang="en-US" sz="2600">
              <a:solidFill>
                <a:srgbClr val="000000"/>
              </a:solidFill>
              <a:latin typeface="Calibri" pitchFamily="84" charset="0"/>
            </a:endParaRPr>
          </a:p>
          <a:p>
            <a:pPr>
              <a:buFontTx/>
              <a:buChar char="•"/>
            </a:pPr>
            <a:r>
              <a:rPr lang="en-US" sz="2600">
                <a:solidFill>
                  <a:srgbClr val="000000"/>
                </a:solidFill>
                <a:latin typeface="Calibri" pitchFamily="84" charset="0"/>
              </a:rPr>
              <a:t> Achieving health equity requires valuing everyone equally with focused and ongoing societal efforts to rectify historical and contemporary socially patterned injustices, and the elimination of health disparities</a:t>
            </a:r>
          </a:p>
          <a:p>
            <a:endParaRPr lang="en-US" sz="2600">
              <a:solidFill>
                <a:srgbClr val="000000"/>
              </a:solidFill>
              <a:latin typeface="Calibri" pitchFamily="84" charset="0"/>
            </a:endParaRPr>
          </a:p>
          <a:p>
            <a:pPr>
              <a:buFontTx/>
              <a:buChar char="•"/>
            </a:pPr>
            <a:r>
              <a:rPr lang="en-US" sz="2600">
                <a:latin typeface="Calibri" pitchFamily="84" charset="0"/>
              </a:rPr>
              <a:t> Public health engagement with development of health information exchange is important to improve our ability to monitor the health of the community.</a:t>
            </a:r>
            <a:endParaRPr lang="en-US" sz="2800">
              <a:solidFill>
                <a:srgbClr val="000000"/>
              </a:solidFill>
              <a:latin typeface="Calibri" pitchFamily="84" charset="0"/>
            </a:endParaRPr>
          </a:p>
          <a:p>
            <a:pPr>
              <a:buFontTx/>
              <a:buChar cha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Rectangle 2"/>
          <p:cNvSpPr>
            <a:spLocks noGrp="1" noChangeArrowheads="1"/>
          </p:cNvSpPr>
          <p:nvPr>
            <p:ph type="body" idx="4294967295"/>
          </p:nvPr>
        </p:nvSpPr>
        <p:spPr>
          <a:xfrm>
            <a:off x="304800" y="1600200"/>
            <a:ext cx="8382000" cy="4525963"/>
          </a:xfrm>
        </p:spPr>
        <p:txBody>
          <a:bodyPr/>
          <a:lstStyle/>
          <a:p>
            <a:pPr marL="1168400" lvl="1" indent="-711200">
              <a:lnSpc>
                <a:spcPct val="90000"/>
              </a:lnSpc>
              <a:buFontTx/>
              <a:buAutoNum type="romanUcPeriod"/>
            </a:pPr>
            <a:r>
              <a:rPr lang="en-US" sz="3200" smtClean="0">
                <a:latin typeface="Calibri" pitchFamily="84" charset="0"/>
              </a:rPr>
              <a:t>Public Health Students - Future Leaders</a:t>
            </a:r>
          </a:p>
          <a:p>
            <a:pPr marL="1168400" lvl="1" indent="-711200">
              <a:lnSpc>
                <a:spcPct val="90000"/>
              </a:lnSpc>
              <a:buFontTx/>
              <a:buAutoNum type="romanUcPeriod"/>
            </a:pPr>
            <a:r>
              <a:rPr lang="en-US" sz="3200" smtClean="0">
                <a:latin typeface="Calibri" pitchFamily="84" charset="0"/>
              </a:rPr>
              <a:t>Opportunities</a:t>
            </a:r>
          </a:p>
          <a:p>
            <a:pPr lvl="3">
              <a:lnSpc>
                <a:spcPct val="90000"/>
              </a:lnSpc>
            </a:pPr>
            <a:r>
              <a:rPr lang="en-US" sz="2400" smtClean="0">
                <a:latin typeface="Calibri" pitchFamily="84" charset="0"/>
                <a:ea typeface="ＭＳ Ｐゴシック" pitchFamily="84" charset="-128"/>
              </a:rPr>
              <a:t>Fitting in to new model(s)</a:t>
            </a:r>
          </a:p>
          <a:p>
            <a:pPr lvl="3">
              <a:lnSpc>
                <a:spcPct val="90000"/>
              </a:lnSpc>
            </a:pPr>
            <a:r>
              <a:rPr lang="en-US" sz="2400" smtClean="0">
                <a:latin typeface="Calibri" pitchFamily="84" charset="0"/>
                <a:ea typeface="ＭＳ Ｐゴシック" pitchFamily="84" charset="-128"/>
              </a:rPr>
              <a:t>New partnerships </a:t>
            </a:r>
          </a:p>
          <a:p>
            <a:pPr lvl="3">
              <a:lnSpc>
                <a:spcPct val="90000"/>
              </a:lnSpc>
            </a:pPr>
            <a:r>
              <a:rPr lang="en-US" sz="2400" smtClean="0">
                <a:latin typeface="Calibri" pitchFamily="84" charset="0"/>
                <a:ea typeface="ＭＳ Ｐゴシック" pitchFamily="84" charset="-128"/>
              </a:rPr>
              <a:t>Focus on chronic disease </a:t>
            </a:r>
          </a:p>
          <a:p>
            <a:pPr lvl="3">
              <a:lnSpc>
                <a:spcPct val="90000"/>
              </a:lnSpc>
            </a:pPr>
            <a:r>
              <a:rPr lang="en-US" sz="2400" smtClean="0">
                <a:latin typeface="Calibri" pitchFamily="84" charset="0"/>
                <a:ea typeface="ＭＳ Ｐゴシック" pitchFamily="84" charset="-128"/>
              </a:rPr>
              <a:t>Health IT</a:t>
            </a:r>
          </a:p>
          <a:p>
            <a:pPr lvl="3">
              <a:lnSpc>
                <a:spcPct val="90000"/>
              </a:lnSpc>
            </a:pPr>
            <a:endParaRPr lang="en-US" sz="2400" smtClean="0">
              <a:latin typeface="Calibri" pitchFamily="84" charset="0"/>
              <a:ea typeface="ＭＳ Ｐゴシック" pitchFamily="84" charset="-128"/>
            </a:endParaRPr>
          </a:p>
          <a:p>
            <a:pPr marL="1168400" lvl="1" indent="-711200">
              <a:lnSpc>
                <a:spcPct val="90000"/>
              </a:lnSpc>
              <a:buFontTx/>
              <a:buAutoNum type="romanUcPeriod"/>
            </a:pPr>
            <a:r>
              <a:rPr lang="en-US" sz="3200" smtClean="0">
                <a:latin typeface="Calibri" pitchFamily="84" charset="0"/>
              </a:rPr>
              <a:t>Challenges</a:t>
            </a:r>
          </a:p>
          <a:p>
            <a:pPr lvl="3">
              <a:lnSpc>
                <a:spcPct val="90000"/>
              </a:lnSpc>
            </a:pPr>
            <a:r>
              <a:rPr lang="en-US" sz="2400" smtClean="0">
                <a:latin typeface="Calibri" pitchFamily="84" charset="0"/>
                <a:ea typeface="ＭＳ Ｐゴシック" pitchFamily="84" charset="-128"/>
              </a:rPr>
              <a:t>Status Quo</a:t>
            </a:r>
          </a:p>
          <a:p>
            <a:pPr lvl="3">
              <a:lnSpc>
                <a:spcPct val="90000"/>
              </a:lnSpc>
            </a:pPr>
            <a:r>
              <a:rPr lang="en-US" sz="2400" smtClean="0">
                <a:latin typeface="Calibri" pitchFamily="84" charset="0"/>
                <a:ea typeface="ＭＳ Ｐゴシック" pitchFamily="84" charset="-128"/>
              </a:rPr>
              <a:t>Decreasing revenue</a:t>
            </a:r>
          </a:p>
          <a:p>
            <a:pPr lvl="3">
              <a:lnSpc>
                <a:spcPct val="90000"/>
              </a:lnSpc>
            </a:pPr>
            <a:r>
              <a:rPr lang="en-US" sz="2400" smtClean="0">
                <a:latin typeface="Calibri" pitchFamily="84" charset="0"/>
                <a:ea typeface="ＭＳ Ｐゴシック" pitchFamily="84" charset="-128"/>
              </a:rPr>
              <a:t>Health equity</a:t>
            </a:r>
          </a:p>
          <a:p>
            <a:pPr lvl="3">
              <a:lnSpc>
                <a:spcPct val="90000"/>
              </a:lnSpc>
            </a:pPr>
            <a:r>
              <a:rPr lang="en-US" sz="2400" smtClean="0">
                <a:latin typeface="Calibri" pitchFamily="84" charset="0"/>
                <a:ea typeface="ＭＳ Ｐゴシック" pitchFamily="84" charset="-128"/>
              </a:rPr>
              <a:t>County-based system</a:t>
            </a:r>
            <a:endParaRPr lang="en-US" sz="1800" smtClean="0">
              <a:latin typeface="Calibri" pitchFamily="84" charset="0"/>
              <a:ea typeface="ＭＳ Ｐゴシック" pitchFamily="84" charset="-128"/>
            </a:endParaRPr>
          </a:p>
          <a:p>
            <a:pPr marL="812800" indent="-812800" algn="ctr">
              <a:lnSpc>
                <a:spcPct val="90000"/>
              </a:lnSpc>
              <a:buFontTx/>
              <a:buAutoNum type="romanUcPeriod"/>
            </a:pPr>
            <a:endParaRPr lang="en-US" sz="2800" smtClean="0">
              <a:latin typeface="Calibri" pitchFamily="84" charset="0"/>
              <a:ea typeface="ＭＳ Ｐゴシック" pitchFamily="84" charset="-128"/>
              <a:cs typeface="ＭＳ Ｐゴシック" pitchFamily="84" charset="-128"/>
            </a:endParaRPr>
          </a:p>
          <a:p>
            <a:pPr marL="812800" indent="-812800">
              <a:lnSpc>
                <a:spcPct val="90000"/>
              </a:lnSpc>
              <a:buFontTx/>
              <a:buNone/>
            </a:pPr>
            <a:endParaRPr lang="en-US" sz="2800" smtClean="0">
              <a:latin typeface="Calibri" pitchFamily="84" charset="0"/>
              <a:ea typeface="ＭＳ Ｐゴシック" pitchFamily="84" charset="-128"/>
              <a:cs typeface="ＭＳ Ｐゴシック" pitchFamily="84" charset="-128"/>
            </a:endParaRPr>
          </a:p>
        </p:txBody>
      </p:sp>
      <p:sp>
        <p:nvSpPr>
          <p:cNvPr id="506883" name="Rectangle 4"/>
          <p:cNvSpPr>
            <a:spLocks noGrp="1" noChangeArrowheads="1"/>
          </p:cNvSpPr>
          <p:nvPr>
            <p:ph type="title" idx="4294967295"/>
          </p:nvPr>
        </p:nvSpPr>
        <p:spPr>
          <a:noFill/>
          <a:ln/>
        </p:spPr>
        <p:txBody>
          <a:bodyPr/>
          <a:lstStyle/>
          <a:p>
            <a:pPr algn="l"/>
            <a:r>
              <a:rPr lang="en-US" sz="4400" b="1" smtClean="0">
                <a:solidFill>
                  <a:srgbClr val="990033"/>
                </a:solidFill>
                <a:effectLst/>
                <a:latin typeface="Calibri" pitchFamily="84" charset="0"/>
                <a:ea typeface="ＭＳ Ｐゴシック" pitchFamily="84" charset="-128"/>
                <a:cs typeface="ＭＳ Ｐゴシック" pitchFamily="84" charset="-128"/>
              </a:rPr>
              <a:t>Conclusion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a:xfrm>
            <a:off x="0" y="0"/>
            <a:ext cx="9144000" cy="1143000"/>
          </a:xfrm>
          <a:noFill/>
        </p:spPr>
        <p:txBody>
          <a:bodyPr lIns="91440" tIns="45720" rIns="91440" bIns="45720"/>
          <a:lstStyle/>
          <a:p>
            <a:pPr algn="l"/>
            <a:r>
              <a:rPr lang="en-US" b="1" smtClean="0">
                <a:solidFill>
                  <a:srgbClr val="990033"/>
                </a:solidFill>
                <a:effectLst/>
                <a:latin typeface="Calibri" pitchFamily="84" charset="0"/>
                <a:ea typeface="ＭＳ Ｐゴシック" pitchFamily="84" charset="-128"/>
                <a:cs typeface="ＭＳ Ｐゴシック" pitchFamily="84" charset="-128"/>
              </a:rPr>
              <a:t>Telling You What You Already Know</a:t>
            </a:r>
          </a:p>
        </p:txBody>
      </p:sp>
      <p:sp>
        <p:nvSpPr>
          <p:cNvPr id="11266" name="Rectangle 3"/>
          <p:cNvSpPr>
            <a:spLocks noGrp="1"/>
          </p:cNvSpPr>
          <p:nvPr>
            <p:ph type="body" idx="4294967295"/>
          </p:nvPr>
        </p:nvSpPr>
        <p:spPr>
          <a:xfrm>
            <a:off x="228600" y="1524000"/>
            <a:ext cx="8686800" cy="5132388"/>
          </a:xfrm>
        </p:spPr>
        <p:txBody>
          <a:bodyPr/>
          <a:lstStyle/>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Health care is in crisis</a:t>
            </a:r>
          </a:p>
          <a:p>
            <a:pPr lvl="1">
              <a:lnSpc>
                <a:spcPct val="90000"/>
              </a:lnSpc>
            </a:pPr>
            <a:r>
              <a:rPr lang="en-US" sz="2400" smtClean="0">
                <a:latin typeface="Calibri" pitchFamily="84" charset="0"/>
              </a:rPr>
              <a:t>We have the most advanced system in the world, but we have worse health outcomes</a:t>
            </a:r>
          </a:p>
          <a:p>
            <a:pPr lvl="1">
              <a:lnSpc>
                <a:spcPct val="90000"/>
              </a:lnSpc>
            </a:pPr>
            <a:r>
              <a:rPr lang="en-US" sz="2400" smtClean="0">
                <a:latin typeface="Calibri" pitchFamily="84" charset="0"/>
              </a:rPr>
              <a:t>We spend more on health care but have shorter live spans that most other industrial nations</a:t>
            </a:r>
          </a:p>
          <a:p>
            <a:pPr lvl="1">
              <a:lnSpc>
                <a:spcPct val="90000"/>
              </a:lnSpc>
            </a:pPr>
            <a:r>
              <a:rPr lang="en-US" sz="2400" smtClean="0">
                <a:latin typeface="Calibri" pitchFamily="84" charset="0"/>
              </a:rPr>
              <a:t>We buy care based on cost, and not on quality or value</a:t>
            </a:r>
            <a:endParaRPr lang="en-US" sz="2000" smtClean="0">
              <a:latin typeface="Calibri" pitchFamily="84" charset="0"/>
            </a:endParaRPr>
          </a:p>
          <a:p>
            <a:pPr>
              <a:lnSpc>
                <a:spcPct val="90000"/>
              </a:lnSpc>
              <a:spcBef>
                <a:spcPct val="40000"/>
              </a:spcBef>
            </a:pPr>
            <a:endParaRPr lang="en-US" sz="2400" smtClean="0">
              <a:latin typeface="Calibri" pitchFamily="84" charset="0"/>
              <a:ea typeface="ＭＳ Ｐゴシック" pitchFamily="84" charset="-128"/>
              <a:cs typeface="ＭＳ Ｐゴシック" pitchFamily="84" charset="-128"/>
            </a:endParaRPr>
          </a:p>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The current system is unsustainable and heading rapidly towards collapse</a:t>
            </a:r>
          </a:p>
          <a:p>
            <a:pPr>
              <a:lnSpc>
                <a:spcPct val="90000"/>
              </a:lnSpc>
              <a:spcBef>
                <a:spcPct val="40000"/>
              </a:spcBef>
            </a:pPr>
            <a:endParaRPr lang="en-US" sz="2800" smtClean="0">
              <a:latin typeface="Calibri" pitchFamily="84" charset="0"/>
              <a:ea typeface="ＭＳ Ｐゴシック" pitchFamily="84" charset="-128"/>
              <a:cs typeface="ＭＳ Ｐゴシック" pitchFamily="84" charset="-128"/>
            </a:endParaRPr>
          </a:p>
          <a:p>
            <a:pPr>
              <a:lnSpc>
                <a:spcPct val="90000"/>
              </a:lnSpc>
              <a:spcBef>
                <a:spcPct val="40000"/>
              </a:spcBef>
            </a:pPr>
            <a:endParaRPr lang="en-US" sz="2800" smtClean="0">
              <a:latin typeface="Calibri" pitchFamily="84" charset="0"/>
              <a:ea typeface="ＭＳ Ｐゴシック" pitchFamily="84" charset="-128"/>
              <a:cs typeface="ＭＳ Ｐゴシック" pitchFamily="8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8931" name="Rectangle 4"/>
          <p:cNvSpPr>
            <a:spLocks noGrp="1" noChangeArrowheads="1"/>
          </p:cNvSpPr>
          <p:nvPr>
            <p:ph type="title" idx="4294967295"/>
          </p:nvPr>
        </p:nvSpPr>
        <p:spPr>
          <a:xfrm>
            <a:off x="0" y="914400"/>
            <a:ext cx="9144000" cy="1143000"/>
          </a:xfrm>
          <a:noFill/>
          <a:ln/>
        </p:spPr>
        <p:txBody>
          <a:bodyPr/>
          <a:lstStyle/>
          <a:p>
            <a:pPr algn="ctr"/>
            <a:r>
              <a:rPr lang="en-US" sz="4400" b="1" smtClean="0">
                <a:solidFill>
                  <a:srgbClr val="990033"/>
                </a:solidFill>
                <a:effectLst/>
                <a:latin typeface="Calibri" pitchFamily="84" charset="0"/>
                <a:ea typeface="ＭＳ Ｐゴシック" pitchFamily="84" charset="-128"/>
                <a:cs typeface="ＭＳ Ｐゴシック" pitchFamily="84" charset="-128"/>
              </a:rPr>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a:xfrm>
            <a:off x="457200" y="304800"/>
            <a:ext cx="8229600" cy="1143000"/>
          </a:xfrm>
          <a:noFill/>
        </p:spPr>
        <p:txBody>
          <a:bodyPr lIns="91440" tIns="45720" rIns="91440" bIns="45720"/>
          <a:lstStyle/>
          <a:p>
            <a:pPr algn="l"/>
            <a:r>
              <a:rPr lang="en-US" b="1" smtClean="0">
                <a:solidFill>
                  <a:srgbClr val="990033"/>
                </a:solidFill>
                <a:effectLst/>
                <a:latin typeface="Calibri" pitchFamily="84" charset="0"/>
                <a:ea typeface="ＭＳ Ｐゴシック" pitchFamily="84" charset="-128"/>
                <a:cs typeface="ＭＳ Ｐゴシック" pitchFamily="84" charset="-128"/>
              </a:rPr>
              <a:t>What an Amazing Opportunity</a:t>
            </a:r>
          </a:p>
        </p:txBody>
      </p:sp>
      <p:sp>
        <p:nvSpPr>
          <p:cNvPr id="12290" name="Rectangle 3"/>
          <p:cNvSpPr>
            <a:spLocks noGrp="1"/>
          </p:cNvSpPr>
          <p:nvPr>
            <p:ph type="body" idx="4294967295"/>
          </p:nvPr>
        </p:nvSpPr>
        <p:spPr>
          <a:xfrm>
            <a:off x="838200" y="1905000"/>
            <a:ext cx="8077200" cy="3779838"/>
          </a:xfrm>
        </p:spPr>
        <p:txBody>
          <a:bodyPr/>
          <a:lstStyle/>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Systems Thinkers</a:t>
            </a:r>
          </a:p>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Collaborative Approach</a:t>
            </a:r>
          </a:p>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Innovators</a:t>
            </a:r>
          </a:p>
          <a:p>
            <a:pPr>
              <a:lnSpc>
                <a:spcPct val="90000"/>
              </a:lnSpc>
              <a:spcBef>
                <a:spcPct val="40000"/>
              </a:spcBef>
            </a:pPr>
            <a:r>
              <a:rPr lang="en-US" sz="2800" smtClean="0">
                <a:latin typeface="Calibri" pitchFamily="84" charset="0"/>
                <a:ea typeface="ＭＳ Ｐゴシック" pitchFamily="84" charset="-128"/>
                <a:cs typeface="ＭＳ Ｐゴシック" pitchFamily="84" charset="-128"/>
              </a:rPr>
              <a:t>Challenge Status Quo</a:t>
            </a:r>
            <a:endParaRPr lang="en-US" sz="2400" smtClean="0">
              <a:latin typeface="Calibri" pitchFamily="84" charset="0"/>
              <a:ea typeface="ＭＳ Ｐゴシック" pitchFamily="84" charset="-128"/>
              <a:cs typeface="ＭＳ Ｐゴシック" pitchFamily="84" charset="-128"/>
            </a:endParaRPr>
          </a:p>
          <a:p>
            <a:pPr>
              <a:lnSpc>
                <a:spcPct val="90000"/>
              </a:lnSpc>
              <a:spcBef>
                <a:spcPct val="40000"/>
              </a:spcBef>
            </a:pPr>
            <a:endParaRPr lang="en-US" sz="2400" smtClean="0">
              <a:latin typeface="Calibri" pitchFamily="84" charset="0"/>
              <a:ea typeface="ＭＳ Ｐゴシック" pitchFamily="84" charset="-128"/>
              <a:cs typeface="ＭＳ Ｐゴシック" pitchFamily="84" charset="-128"/>
            </a:endParaRPr>
          </a:p>
          <a:p>
            <a:pPr lvl="1">
              <a:lnSpc>
                <a:spcPct val="90000"/>
              </a:lnSpc>
            </a:pPr>
            <a:endParaRPr lang="en-US" sz="1800" smtClean="0">
              <a:latin typeface="Calibri" pitchFamily="84" charset="0"/>
            </a:endParaRPr>
          </a:p>
          <a:p>
            <a:pPr>
              <a:lnSpc>
                <a:spcPct val="90000"/>
              </a:lnSpc>
              <a:spcBef>
                <a:spcPct val="40000"/>
              </a:spcBef>
              <a:buFontTx/>
              <a:buNone/>
            </a:pPr>
            <a:endParaRPr lang="en-US" sz="2400" smtClean="0">
              <a:latin typeface="Calibri" pitchFamily="84" charset="0"/>
              <a:ea typeface="ＭＳ Ｐゴシック" pitchFamily="84" charset="-128"/>
              <a:cs typeface="ＭＳ Ｐゴシック" pitchFamily="84" charset="-128"/>
            </a:endParaRPr>
          </a:p>
          <a:p>
            <a:pPr>
              <a:lnSpc>
                <a:spcPct val="90000"/>
              </a:lnSpc>
              <a:spcBef>
                <a:spcPct val="40000"/>
              </a:spcBef>
            </a:pPr>
            <a:endParaRPr lang="en-US" sz="2400" smtClean="0">
              <a:latin typeface="Calibri" pitchFamily="84" charset="0"/>
              <a:ea typeface="ＭＳ Ｐゴシック" pitchFamily="84" charset="-128"/>
              <a:cs typeface="ＭＳ Ｐゴシック" pitchFamily="84" charset="-128"/>
            </a:endParaRPr>
          </a:p>
          <a:p>
            <a:pPr>
              <a:lnSpc>
                <a:spcPct val="90000"/>
              </a:lnSpc>
              <a:spcBef>
                <a:spcPct val="40000"/>
              </a:spcBef>
            </a:pPr>
            <a:endParaRPr lang="en-US" sz="2400" smtClean="0">
              <a:latin typeface="Calibri" pitchFamily="84" charset="0"/>
              <a:ea typeface="ＭＳ Ｐゴシック" pitchFamily="84" charset="-128"/>
              <a:cs typeface="ＭＳ Ｐゴシック" pitchFamily="8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body" idx="4294967295"/>
          </p:nvPr>
        </p:nvSpPr>
        <p:spPr/>
        <p:txBody>
          <a:bodyPr/>
          <a:lstStyle/>
          <a:p>
            <a:pPr marL="812800" indent="-812800">
              <a:buFontTx/>
              <a:buNone/>
            </a:pPr>
            <a:endParaRPr lang="en-US" smtClean="0">
              <a:latin typeface="Calibri" pitchFamily="84" charset="0"/>
              <a:ea typeface="ＭＳ Ｐゴシック" pitchFamily="84" charset="-128"/>
              <a:cs typeface="ＭＳ Ｐゴシック" pitchFamily="84" charset="-128"/>
            </a:endParaRPr>
          </a:p>
          <a:p>
            <a:pPr marL="812800" indent="-812800" algn="ctr">
              <a:buFontTx/>
              <a:buNone/>
            </a:pPr>
            <a:r>
              <a:rPr lang="en-US" smtClean="0">
                <a:latin typeface="Calibri" pitchFamily="84" charset="0"/>
                <a:ea typeface="ＭＳ Ｐゴシック" pitchFamily="84" charset="-128"/>
                <a:cs typeface="ＭＳ Ｐゴシック" pitchFamily="84" charset="-128"/>
              </a:rPr>
              <a:t> </a:t>
            </a:r>
            <a:r>
              <a:rPr lang="en-US" sz="3600" b="1" smtClean="0">
                <a:latin typeface="Calibri" pitchFamily="84" charset="0"/>
                <a:ea typeface="ＭＳ Ｐゴシック" pitchFamily="84" charset="-128"/>
                <a:cs typeface="ＭＳ Ｐゴシック" pitchFamily="84" charset="-128"/>
              </a:rPr>
              <a:t>II. Federal &amp; State Perspective</a:t>
            </a:r>
          </a:p>
          <a:p>
            <a:pPr marL="812800" indent="-812800" algn="ctr">
              <a:buFontTx/>
              <a:buNone/>
            </a:pPr>
            <a:endParaRPr lang="en-US" sz="2400" b="1" smtClean="0">
              <a:latin typeface="Calibri"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457200" y="304800"/>
            <a:ext cx="8229600" cy="1143000"/>
          </a:xfrm>
          <a:noFill/>
        </p:spPr>
        <p:txBody>
          <a:bodyPr/>
          <a:lstStyle/>
          <a:p>
            <a:pPr algn="ctr"/>
            <a:r>
              <a:rPr lang="en-US" sz="4400" b="1" smtClean="0">
                <a:solidFill>
                  <a:srgbClr val="990033"/>
                </a:solidFill>
                <a:effectLst/>
                <a:latin typeface="Calibri" pitchFamily="84" charset="0"/>
                <a:ea typeface="ＭＳ Ｐゴシック" pitchFamily="84" charset="-128"/>
                <a:cs typeface="ＭＳ Ｐゴシック" pitchFamily="84" charset="-128"/>
              </a:rPr>
              <a:t>Goals of Federal Reform</a:t>
            </a:r>
            <a:r>
              <a:rPr lang="en-US" sz="4400" b="1" smtClean="0">
                <a:effectLst/>
                <a:latin typeface="Calibri" pitchFamily="84" charset="0"/>
                <a:ea typeface="ＭＳ Ｐゴシック" pitchFamily="84" charset="-128"/>
                <a:cs typeface="ＭＳ Ｐゴシック" pitchFamily="84" charset="-128"/>
              </a:rPr>
              <a:t> </a:t>
            </a:r>
          </a:p>
        </p:txBody>
      </p:sp>
      <p:sp>
        <p:nvSpPr>
          <p:cNvPr id="17410" name="Rectangle 3"/>
          <p:cNvSpPr>
            <a:spLocks noGrp="1" noChangeArrowheads="1"/>
          </p:cNvSpPr>
          <p:nvPr>
            <p:ph type="body" idx="4294967295"/>
          </p:nvPr>
        </p:nvSpPr>
        <p:spPr>
          <a:xfrm>
            <a:off x="152400" y="1371600"/>
            <a:ext cx="8763000" cy="4754563"/>
          </a:xfrm>
        </p:spPr>
        <p:txBody>
          <a:bodyPr/>
          <a:lstStyle/>
          <a:p>
            <a:pPr marL="0" indent="0">
              <a:buFontTx/>
              <a:buNone/>
              <a:tabLst>
                <a:tab pos="0" algn="l"/>
              </a:tabLst>
            </a:pPr>
            <a:r>
              <a:rPr lang="en-US" sz="2400" smtClean="0">
                <a:latin typeface="Calibri" pitchFamily="84" charset="0"/>
                <a:ea typeface="ＭＳ Ｐゴシック" pitchFamily="84" charset="-128"/>
                <a:cs typeface="ＭＳ Ｐゴシック" pitchFamily="84" charset="-128"/>
              </a:rPr>
              <a:t>From the beginning, the Obama Administration and Congressional leaders had two stated goals for health care reform:</a:t>
            </a:r>
          </a:p>
          <a:p>
            <a:pPr marL="1428750" lvl="2" indent="-342900">
              <a:buFontTx/>
              <a:buAutoNum type="arabicPeriod"/>
              <a:tabLst>
                <a:tab pos="0" algn="l"/>
              </a:tabLst>
            </a:pPr>
            <a:r>
              <a:rPr lang="en-US" sz="2200" smtClean="0">
                <a:latin typeface="Calibri" pitchFamily="84" charset="0"/>
                <a:ea typeface="ＭＳ Ｐゴシック" pitchFamily="84" charset="-128"/>
              </a:rPr>
              <a:t>Provide universal health insurance coverage</a:t>
            </a:r>
            <a:br>
              <a:rPr lang="en-US" sz="2200" smtClean="0">
                <a:latin typeface="Calibri" pitchFamily="84" charset="0"/>
                <a:ea typeface="ＭＳ Ｐゴシック" pitchFamily="84" charset="-128"/>
              </a:rPr>
            </a:br>
            <a:r>
              <a:rPr lang="en-US" sz="2200" smtClean="0">
                <a:latin typeface="Calibri" pitchFamily="84" charset="0"/>
                <a:ea typeface="ＭＳ Ｐゴシック" pitchFamily="84" charset="-128"/>
              </a:rPr>
              <a:t>(or close to it)</a:t>
            </a:r>
          </a:p>
          <a:p>
            <a:pPr marL="1428750" lvl="2" indent="-342900">
              <a:buFontTx/>
              <a:buAutoNum type="arabicPeriod"/>
              <a:tabLst>
                <a:tab pos="0" algn="l"/>
              </a:tabLst>
            </a:pPr>
            <a:r>
              <a:rPr lang="en-US" sz="2200" smtClean="0">
                <a:latin typeface="Calibri" pitchFamily="84" charset="0"/>
                <a:ea typeface="ＭＳ Ｐゴシック" pitchFamily="84" charset="-128"/>
              </a:rPr>
              <a:t>Slow the growth of health care costs</a:t>
            </a:r>
          </a:p>
          <a:p>
            <a:pPr marL="0" indent="0">
              <a:lnSpc>
                <a:spcPct val="80000"/>
              </a:lnSpc>
              <a:buFontTx/>
              <a:buNone/>
              <a:tabLst>
                <a:tab pos="0" algn="l"/>
              </a:tabLst>
            </a:pPr>
            <a:r>
              <a:rPr lang="en-US" sz="3100" smtClean="0">
                <a:latin typeface="Calibri" pitchFamily="84" charset="0"/>
                <a:ea typeface="ＭＳ Ｐゴシック" pitchFamily="84" charset="-128"/>
                <a:cs typeface="ＭＳ Ｐゴシック" pitchFamily="84" charset="-128"/>
              </a:rPr>
              <a:t/>
            </a:r>
            <a:br>
              <a:rPr lang="en-US" sz="3100" smtClean="0">
                <a:latin typeface="Calibri" pitchFamily="84" charset="0"/>
                <a:ea typeface="ＭＳ Ｐゴシック" pitchFamily="84" charset="-128"/>
                <a:cs typeface="ＭＳ Ｐゴシック" pitchFamily="84" charset="-128"/>
              </a:rPr>
            </a:br>
            <a:r>
              <a:rPr lang="en-US" b="1" smtClean="0">
                <a:latin typeface="Calibri" pitchFamily="84" charset="0"/>
                <a:ea typeface="ＭＳ Ｐゴシック" pitchFamily="84" charset="-128"/>
                <a:cs typeface="ＭＳ Ｐゴシック" pitchFamily="84" charset="-128"/>
              </a:rPr>
              <a:t>   </a:t>
            </a:r>
            <a:r>
              <a:rPr lang="en-US" sz="2400" b="1" smtClean="0">
                <a:latin typeface="Calibri" pitchFamily="84" charset="0"/>
                <a:ea typeface="ＭＳ Ｐゴシック" pitchFamily="84" charset="-128"/>
                <a:cs typeface="ＭＳ Ｐゴシック" pitchFamily="84" charset="-128"/>
              </a:rPr>
              <a:t>Both of these are laudable policy objectives. </a:t>
            </a:r>
            <a:br>
              <a:rPr lang="en-US" sz="2400" b="1" smtClean="0">
                <a:latin typeface="Calibri" pitchFamily="84" charset="0"/>
                <a:ea typeface="ＭＳ Ｐゴシック" pitchFamily="84" charset="-128"/>
                <a:cs typeface="ＭＳ Ｐゴシック" pitchFamily="84" charset="-128"/>
              </a:rPr>
            </a:br>
            <a:r>
              <a:rPr lang="en-US" sz="2400" b="1" smtClean="0">
                <a:latin typeface="Calibri" pitchFamily="84" charset="0"/>
                <a:ea typeface="ＭＳ Ｐゴシック" pitchFamily="84" charset="-128"/>
                <a:cs typeface="ＭＳ Ｐゴシック" pitchFamily="84" charset="-128"/>
              </a:rPr>
              <a:t>    The problem – they are difficult to reconcile</a:t>
            </a:r>
          </a:p>
          <a:p>
            <a:pPr marL="971550" lvl="1" indent="-514350">
              <a:tabLst>
                <a:tab pos="0" algn="l"/>
              </a:tabLst>
            </a:pPr>
            <a:r>
              <a:rPr lang="en-US" sz="2000" smtClean="0">
                <a:latin typeface="Calibri" pitchFamily="84" charset="0"/>
              </a:rPr>
              <a:t>Hard to slow cost growth when adding 32 million Americans</a:t>
            </a:r>
            <a:br>
              <a:rPr lang="en-US" sz="2000" smtClean="0">
                <a:latin typeface="Calibri" pitchFamily="84" charset="0"/>
              </a:rPr>
            </a:br>
            <a:r>
              <a:rPr lang="en-US" sz="2000" smtClean="0">
                <a:latin typeface="Calibri" pitchFamily="84" charset="0"/>
              </a:rPr>
              <a:t>to the insurance rolls</a:t>
            </a:r>
            <a:r>
              <a:rPr lang="en-US" sz="2000" b="1" smtClean="0">
                <a:latin typeface="Calibri" pitchFamily="84" charset="0"/>
              </a:rPr>
              <a:t> </a:t>
            </a:r>
            <a:r>
              <a:rPr lang="en-US" sz="2000" smtClean="0">
                <a:latin typeface="Calibri" pitchFamily="84" charset="0"/>
              </a:rPr>
              <a:t>with significant govt subsidies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228600" y="274638"/>
            <a:ext cx="8915400" cy="1143000"/>
          </a:xfrm>
          <a:noFill/>
        </p:spPr>
        <p:txBody>
          <a:bodyPr lIns="91440" tIns="45720" rIns="91440" bIns="45720"/>
          <a:lstStyle/>
          <a:p>
            <a:pPr algn="l"/>
            <a:r>
              <a:rPr lang="en-US" b="1" smtClean="0">
                <a:solidFill>
                  <a:srgbClr val="990033"/>
                </a:solidFill>
                <a:effectLst/>
                <a:latin typeface="Calibri" pitchFamily="84" charset="0"/>
                <a:ea typeface="ＭＳ Ｐゴシック" pitchFamily="84" charset="-128"/>
                <a:cs typeface="ＭＳ Ｐゴシック" pitchFamily="84" charset="-128"/>
              </a:rPr>
              <a:t>Key Elements of Federal Reform</a:t>
            </a:r>
          </a:p>
        </p:txBody>
      </p:sp>
      <p:sp>
        <p:nvSpPr>
          <p:cNvPr id="19458" name="Rectangle 3"/>
          <p:cNvSpPr>
            <a:spLocks noGrp="1"/>
          </p:cNvSpPr>
          <p:nvPr>
            <p:ph type="body" idx="4294967295"/>
          </p:nvPr>
        </p:nvSpPr>
        <p:spPr>
          <a:xfrm>
            <a:off x="304800" y="1554163"/>
            <a:ext cx="8686800" cy="5154612"/>
          </a:xfrm>
        </p:spPr>
        <p:txBody>
          <a:bodyPr/>
          <a:lstStyle/>
          <a:p>
            <a:pPr>
              <a:lnSpc>
                <a:spcPct val="90000"/>
              </a:lnSpc>
              <a:spcBef>
                <a:spcPct val="40000"/>
              </a:spcBef>
            </a:pPr>
            <a:r>
              <a:rPr lang="en-US" smtClean="0">
                <a:latin typeface="Calibri" pitchFamily="84" charset="0"/>
                <a:ea typeface="ＭＳ Ｐゴシック" pitchFamily="84" charset="-128"/>
                <a:cs typeface="ＭＳ Ｐゴシック" pitchFamily="84" charset="-128"/>
              </a:rPr>
              <a:t>Guaranteed Issue – no pre-existing conditions</a:t>
            </a:r>
          </a:p>
          <a:p>
            <a:pPr>
              <a:lnSpc>
                <a:spcPct val="90000"/>
              </a:lnSpc>
              <a:spcBef>
                <a:spcPct val="40000"/>
              </a:spcBef>
            </a:pPr>
            <a:r>
              <a:rPr lang="en-US" smtClean="0">
                <a:latin typeface="Calibri" pitchFamily="84" charset="0"/>
                <a:ea typeface="ＭＳ Ｐゴシック" pitchFamily="84" charset="-128"/>
                <a:cs typeface="ＭＳ Ｐゴシック" pitchFamily="84" charset="-128"/>
              </a:rPr>
              <a:t>Essential health benefits that must be provided</a:t>
            </a:r>
          </a:p>
          <a:p>
            <a:pPr>
              <a:lnSpc>
                <a:spcPct val="90000"/>
              </a:lnSpc>
              <a:spcBef>
                <a:spcPct val="40000"/>
              </a:spcBef>
            </a:pPr>
            <a:r>
              <a:rPr lang="en-US" smtClean="0">
                <a:latin typeface="Calibri" pitchFamily="84" charset="0"/>
                <a:ea typeface="ＭＳ Ｐゴシック" pitchFamily="84" charset="-128"/>
                <a:cs typeface="ＭＳ Ｐゴシック" pitchFamily="84" charset="-128"/>
              </a:rPr>
              <a:t>Public subsidies and expansion of Medicaid</a:t>
            </a:r>
          </a:p>
          <a:p>
            <a:pPr>
              <a:lnSpc>
                <a:spcPct val="90000"/>
              </a:lnSpc>
              <a:spcBef>
                <a:spcPct val="40000"/>
              </a:spcBef>
            </a:pPr>
            <a:r>
              <a:rPr lang="en-US" smtClean="0">
                <a:latin typeface="Calibri" pitchFamily="84" charset="0"/>
                <a:ea typeface="ＭＳ Ｐゴシック" pitchFamily="84" charset="-128"/>
                <a:cs typeface="ＭＳ Ｐゴシック" pitchFamily="84" charset="-128"/>
              </a:rPr>
              <a:t>Adjusted community rating for individual and small groups</a:t>
            </a:r>
          </a:p>
          <a:p>
            <a:pPr>
              <a:lnSpc>
                <a:spcPct val="90000"/>
              </a:lnSpc>
              <a:spcBef>
                <a:spcPct val="40000"/>
              </a:spcBef>
            </a:pPr>
            <a:r>
              <a:rPr lang="en-US" smtClean="0">
                <a:latin typeface="Calibri" pitchFamily="84" charset="0"/>
                <a:ea typeface="ＭＳ Ｐゴシック" pitchFamily="84" charset="-128"/>
                <a:cs typeface="ＭＳ Ｐゴシック" pitchFamily="84" charset="-128"/>
              </a:rPr>
              <a:t>Individual responsibility mandate</a:t>
            </a:r>
          </a:p>
          <a:p>
            <a:pPr>
              <a:lnSpc>
                <a:spcPct val="90000"/>
              </a:lnSpc>
              <a:spcBef>
                <a:spcPct val="40000"/>
              </a:spcBef>
            </a:pPr>
            <a:r>
              <a:rPr lang="en-US" smtClean="0">
                <a:latin typeface="Calibri" pitchFamily="84" charset="0"/>
                <a:ea typeface="ＭＳ Ｐゴシック" pitchFamily="84" charset="-128"/>
                <a:cs typeface="ＭＳ Ｐゴシック" pitchFamily="84" charset="-128"/>
              </a:rPr>
              <a:t>Health insurance exchanges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57200" y="346075"/>
            <a:ext cx="8229600" cy="1071563"/>
          </a:xfrm>
          <a:noFill/>
          <a:ln/>
        </p:spPr>
        <p:txBody>
          <a:bodyPr/>
          <a:lstStyle/>
          <a:p>
            <a:pPr algn="ctr"/>
            <a:r>
              <a:rPr lang="en-US" b="1">
                <a:effectLst/>
                <a:latin typeface="Calibri" pitchFamily="84" charset="0"/>
                <a:ea typeface="ＭＳ Ｐゴシック" pitchFamily="84" charset="-128"/>
                <a:cs typeface="ＭＳ Ｐゴシック" pitchFamily="84" charset="-128"/>
              </a:rPr>
              <a:t>Issues Not Being Addressed</a:t>
            </a:r>
          </a:p>
        </p:txBody>
      </p:sp>
      <p:sp>
        <p:nvSpPr>
          <p:cNvPr id="479235" name="Rectangle 3"/>
          <p:cNvSpPr>
            <a:spLocks noGrp="1" noChangeArrowheads="1"/>
          </p:cNvSpPr>
          <p:nvPr>
            <p:ph type="body" idx="1"/>
          </p:nvPr>
        </p:nvSpPr>
        <p:spPr>
          <a:xfrm>
            <a:off x="228600" y="1600200"/>
            <a:ext cx="8915400" cy="4114800"/>
          </a:xfrm>
        </p:spPr>
        <p:txBody>
          <a:bodyPr/>
          <a:lstStyle/>
          <a:p>
            <a:pPr>
              <a:lnSpc>
                <a:spcPct val="90000"/>
              </a:lnSpc>
            </a:pPr>
            <a:r>
              <a:rPr lang="en-US">
                <a:latin typeface="Arial" pitchFamily="84" charset="0"/>
                <a:ea typeface="ＭＳ Ｐゴシック" pitchFamily="84" charset="-128"/>
                <a:cs typeface="ＭＳ Ｐゴシック" pitchFamily="84" charset="-128"/>
              </a:rPr>
              <a:t>Inefficiencies of the Existing System</a:t>
            </a:r>
          </a:p>
          <a:p>
            <a:pPr lvl="1">
              <a:lnSpc>
                <a:spcPct val="90000"/>
              </a:lnSpc>
            </a:pPr>
            <a:r>
              <a:rPr lang="en-US">
                <a:latin typeface="Arial" pitchFamily="84" charset="0"/>
              </a:rPr>
              <a:t>Regional Differences</a:t>
            </a:r>
          </a:p>
          <a:p>
            <a:pPr lvl="1">
              <a:lnSpc>
                <a:spcPct val="90000"/>
              </a:lnSpc>
            </a:pPr>
            <a:r>
              <a:rPr lang="en-US">
                <a:latin typeface="Arial" pitchFamily="84" charset="0"/>
              </a:rPr>
              <a:t>Non-adoption of “Best Practices”</a:t>
            </a:r>
          </a:p>
          <a:p>
            <a:pPr lvl="1">
              <a:lnSpc>
                <a:spcPct val="90000"/>
              </a:lnSpc>
              <a:buFontTx/>
              <a:buNone/>
            </a:pPr>
            <a:endParaRPr lang="en-US">
              <a:latin typeface="Arial" pitchFamily="84" charset="0"/>
            </a:endParaRPr>
          </a:p>
          <a:p>
            <a:pPr>
              <a:lnSpc>
                <a:spcPct val="90000"/>
              </a:lnSpc>
            </a:pPr>
            <a:r>
              <a:rPr lang="en-US">
                <a:latin typeface="Arial" pitchFamily="84" charset="0"/>
                <a:ea typeface="ＭＳ Ｐゴシック" pitchFamily="84" charset="-128"/>
                <a:cs typeface="ＭＳ Ｐゴシック" pitchFamily="84" charset="-128"/>
              </a:rPr>
              <a:t>Life-Style Issues Driving Consumption of Services</a:t>
            </a:r>
          </a:p>
          <a:p>
            <a:pPr>
              <a:lnSpc>
                <a:spcPct val="90000"/>
              </a:lnSpc>
              <a:buFontTx/>
              <a:buNone/>
            </a:pPr>
            <a:endParaRPr lang="en-US">
              <a:latin typeface="Arial" pitchFamily="84" charset="0"/>
              <a:ea typeface="ＭＳ Ｐゴシック" pitchFamily="84" charset="-128"/>
              <a:cs typeface="ＭＳ Ｐゴシック" pitchFamily="84" charset="-128"/>
            </a:endParaRPr>
          </a:p>
          <a:p>
            <a:pPr>
              <a:lnSpc>
                <a:spcPct val="90000"/>
              </a:lnSpc>
            </a:pPr>
            <a:r>
              <a:rPr lang="en-US">
                <a:latin typeface="Arial" pitchFamily="84" charset="0"/>
                <a:ea typeface="ＭＳ Ｐゴシック" pitchFamily="84" charset="-128"/>
                <a:cs typeface="ＭＳ Ｐゴシック" pitchFamily="84" charset="-128"/>
              </a:rPr>
              <a:t>Preventative Healthcare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14444</TotalTime>
  <Words>1958</Words>
  <Application>Microsoft Office PowerPoint</Application>
  <PresentationFormat>On-screen Show (4:3)</PresentationFormat>
  <Paragraphs>334</Paragraphs>
  <Slides>40</Slides>
  <Notes>40</Notes>
  <HiddenSlides>0</HiddenSlides>
  <MMClips>0</MMClips>
  <ScaleCrop>false</ScaleCrop>
  <HeadingPairs>
    <vt:vector size="8" baseType="variant">
      <vt:variant>
        <vt:lpstr>Fonts Used</vt:lpstr>
      </vt:variant>
      <vt:variant>
        <vt:i4>10</vt:i4>
      </vt:variant>
      <vt:variant>
        <vt:lpstr>Design Template</vt:lpstr>
      </vt:variant>
      <vt:variant>
        <vt:i4>1</vt:i4>
      </vt:variant>
      <vt:variant>
        <vt:lpstr>Embedded OLE Servers</vt:lpstr>
      </vt:variant>
      <vt:variant>
        <vt:i4>2</vt:i4>
      </vt:variant>
      <vt:variant>
        <vt:lpstr>Slide Titles</vt:lpstr>
      </vt:variant>
      <vt:variant>
        <vt:i4>40</vt:i4>
      </vt:variant>
    </vt:vector>
  </HeadingPairs>
  <TitlesOfParts>
    <vt:vector size="53" baseType="lpstr">
      <vt:lpstr>Arial</vt:lpstr>
      <vt:lpstr>ＭＳ Ｐゴシック</vt:lpstr>
      <vt:lpstr>Calibri</vt:lpstr>
      <vt:lpstr>Wingdings</vt:lpstr>
      <vt:lpstr>Eurostile</vt:lpstr>
      <vt:lpstr>Times</vt:lpstr>
      <vt:lpstr>Book Antiqua</vt:lpstr>
      <vt:lpstr>Comic Sans MS</vt:lpstr>
      <vt:lpstr>Arial</vt:lpstr>
      <vt:lpstr>Times New Roman</vt:lpstr>
      <vt:lpstr>1_Default Design</vt:lpstr>
      <vt:lpstr>Microsoft Excel Worksheet</vt:lpstr>
      <vt:lpstr>Microsoft PowerPoint Presentation</vt:lpstr>
      <vt:lpstr>PowerPoint Presentation</vt:lpstr>
      <vt:lpstr>Agenda</vt:lpstr>
      <vt:lpstr>PowerPoint Presentation</vt:lpstr>
      <vt:lpstr>Telling You What You Already Know</vt:lpstr>
      <vt:lpstr>What an Amazing Opportunity</vt:lpstr>
      <vt:lpstr>PowerPoint Presentation</vt:lpstr>
      <vt:lpstr>Goals of Federal Reform </vt:lpstr>
      <vt:lpstr>Key Elements of Federal Reform</vt:lpstr>
      <vt:lpstr>Issues Not Being Addressed</vt:lpstr>
      <vt:lpstr>PowerPoint Presentation</vt:lpstr>
      <vt:lpstr>PowerPoint Presentation</vt:lpstr>
      <vt:lpstr>PowerPoint Presentation</vt:lpstr>
      <vt:lpstr>Oregon’s Long Term Budget</vt:lpstr>
      <vt:lpstr>Vision of HB 3650</vt:lpstr>
      <vt:lpstr>PowerPoint Presentation</vt:lpstr>
      <vt:lpstr>Concept</vt:lpstr>
      <vt:lpstr>Coordinated Care Organizations</vt:lpstr>
      <vt:lpstr>What we can build on?</vt:lpstr>
      <vt:lpstr>YEAR 2 SAVINGS</vt:lpstr>
      <vt:lpstr>YEAR 3+</vt:lpstr>
      <vt:lpstr>RISKS/CONCERNS</vt:lpstr>
      <vt:lpstr>Timeline</vt:lpstr>
      <vt:lpstr>PowerPoint Presentation</vt:lpstr>
      <vt:lpstr>PowerPoint Presentation</vt:lpstr>
      <vt:lpstr>PowerPoint Presentation</vt:lpstr>
      <vt:lpstr>PowerPoint Presentation</vt:lpstr>
      <vt:lpstr>PowerPoint Presentation</vt:lpstr>
      <vt:lpstr>PowerPoint Presentation</vt:lpstr>
      <vt:lpstr>Today - Fragmentation and Duplication</vt:lpstr>
      <vt:lpstr>Future - Collaboration &amp; Coordination</vt:lpstr>
      <vt:lpstr>A Community Health Collaborative Framework</vt:lpstr>
      <vt:lpstr>PowerPoint Presentation</vt:lpstr>
      <vt:lpstr>Public Health &amp; Counties</vt:lpstr>
      <vt:lpstr>Community Benefit -  Intent of IRS Definition</vt:lpstr>
      <vt:lpstr>Community Benefit - Trends in Practice</vt:lpstr>
      <vt:lpstr>Community Benefit - Best Practice - Five Core Principles</vt:lpstr>
      <vt:lpstr>PowerPoint Presentation</vt:lpstr>
      <vt:lpstr>PowerPoint Presentation</vt:lpstr>
      <vt:lpstr>Conclusion</vt:lpstr>
      <vt:lpstr>Questions?</vt:lpstr>
    </vt:vector>
  </TitlesOfParts>
  <Company>pya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Clarian Arnett Medical Center </dc:title>
  <dc:creator>pwhite</dc:creator>
  <cp:lastModifiedBy>Mike Bonetto User</cp:lastModifiedBy>
  <cp:revision>274</cp:revision>
  <cp:lastPrinted>2011-10-10T02:57:08Z</cp:lastPrinted>
  <dcterms:created xsi:type="dcterms:W3CDTF">2006-12-04T21:48:48Z</dcterms:created>
  <dcterms:modified xsi:type="dcterms:W3CDTF">2011-10-10T02:59:22Z</dcterms:modified>
</cp:coreProperties>
</file>